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34"/>
  </p:notesMasterIdLst>
  <p:sldIdLst>
    <p:sldId id="256" r:id="rId2"/>
    <p:sldId id="257" r:id="rId3"/>
    <p:sldId id="299" r:id="rId4"/>
    <p:sldId id="258" r:id="rId5"/>
    <p:sldId id="300" r:id="rId6"/>
    <p:sldId id="262" r:id="rId7"/>
    <p:sldId id="301" r:id="rId8"/>
    <p:sldId id="302" r:id="rId9"/>
    <p:sldId id="303" r:id="rId10"/>
    <p:sldId id="304" r:id="rId11"/>
    <p:sldId id="306" r:id="rId12"/>
    <p:sldId id="326" r:id="rId13"/>
    <p:sldId id="307" r:id="rId14"/>
    <p:sldId id="308" r:id="rId15"/>
    <p:sldId id="309" r:id="rId16"/>
    <p:sldId id="310" r:id="rId17"/>
    <p:sldId id="312" r:id="rId18"/>
    <p:sldId id="313" r:id="rId19"/>
    <p:sldId id="314" r:id="rId20"/>
    <p:sldId id="311" r:id="rId21"/>
    <p:sldId id="315" r:id="rId22"/>
    <p:sldId id="317" r:id="rId23"/>
    <p:sldId id="292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29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BFEAB1-4C85-4749-92A2-9F41A141AA88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4CE4B64-AAB6-4608-BBD0-8C8A906936EE}">
      <dgm:prSet/>
      <dgm:spPr/>
      <dgm:t>
        <a:bodyPr/>
        <a:lstStyle/>
        <a:p>
          <a:r>
            <a:rPr lang="en-US" b="1" dirty="0"/>
            <a:t>Drug Abuse: </a:t>
          </a:r>
          <a:r>
            <a:rPr lang="en-US" dirty="0"/>
            <a:t>	</a:t>
          </a:r>
        </a:p>
      </dgm:t>
    </dgm:pt>
    <dgm:pt modelId="{1CD83369-1632-499F-971F-8783B460F6B6}" type="parTrans" cxnId="{C3468E53-4DBE-4A9D-98C9-8EFCFBA54A9B}">
      <dgm:prSet/>
      <dgm:spPr/>
      <dgm:t>
        <a:bodyPr/>
        <a:lstStyle/>
        <a:p>
          <a:endParaRPr lang="en-US"/>
        </a:p>
      </dgm:t>
    </dgm:pt>
    <dgm:pt modelId="{7A8AB438-D09D-4AE9-9F6C-D157D27C92A2}" type="sibTrans" cxnId="{C3468E53-4DBE-4A9D-98C9-8EFCFBA54A9B}">
      <dgm:prSet/>
      <dgm:spPr/>
      <dgm:t>
        <a:bodyPr/>
        <a:lstStyle/>
        <a:p>
          <a:endParaRPr lang="en-US"/>
        </a:p>
      </dgm:t>
    </dgm:pt>
    <dgm:pt modelId="{6E73A4EF-8820-4A5C-98A0-DEF7C5310EC0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According to CDC,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Drug Abuse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is the use of illegal drugs or even prescription drugs in ways other than recommended.</a:t>
          </a:r>
        </a:p>
      </dgm:t>
    </dgm:pt>
    <dgm:pt modelId="{3F3BF2A8-BDCA-4CA3-94B6-E4B982E95C44}" type="parTrans" cxnId="{1A9409F1-8CBD-4E2F-97AA-AF4D63D37FEF}">
      <dgm:prSet/>
      <dgm:spPr/>
      <dgm:t>
        <a:bodyPr/>
        <a:lstStyle/>
        <a:p>
          <a:endParaRPr lang="en-US"/>
        </a:p>
      </dgm:t>
    </dgm:pt>
    <dgm:pt modelId="{4ECA3A4A-6C07-42E7-80FD-035D4E2F24A5}" type="sibTrans" cxnId="{1A9409F1-8CBD-4E2F-97AA-AF4D63D37FEF}">
      <dgm:prSet/>
      <dgm:spPr/>
      <dgm:t>
        <a:bodyPr/>
        <a:lstStyle/>
        <a:p>
          <a:endParaRPr lang="en-US"/>
        </a:p>
      </dgm:t>
    </dgm:pt>
    <dgm:pt modelId="{5A3247AF-4A44-47A9-97CC-1C7DABB3EF0C}">
      <dgm:prSet/>
      <dgm:spPr/>
      <dgm:t>
        <a:bodyPr/>
        <a:lstStyle/>
        <a:p>
          <a:r>
            <a:rPr lang="en-US" b="1" dirty="0"/>
            <a:t>Illegal drugs: </a:t>
          </a:r>
          <a:endParaRPr lang="en-US" dirty="0"/>
        </a:p>
      </dgm:t>
    </dgm:pt>
    <dgm:pt modelId="{EBD9CD5A-73AB-4FB8-A082-5C96CA365CAD}" type="parTrans" cxnId="{379B7568-2D39-4156-ABB9-60076ECD9169}">
      <dgm:prSet/>
      <dgm:spPr/>
      <dgm:t>
        <a:bodyPr/>
        <a:lstStyle/>
        <a:p>
          <a:endParaRPr lang="en-US"/>
        </a:p>
      </dgm:t>
    </dgm:pt>
    <dgm:pt modelId="{F61A5092-DFEE-406B-B749-D9C944BE022F}" type="sibTrans" cxnId="{379B7568-2D39-4156-ABB9-60076ECD9169}">
      <dgm:prSet/>
      <dgm:spPr/>
      <dgm:t>
        <a:bodyPr/>
        <a:lstStyle/>
        <a:p>
          <a:endParaRPr lang="en-US"/>
        </a:p>
      </dgm:t>
    </dgm:pt>
    <dgm:pt modelId="{EC4202DD-C5C4-4D9A-8D2A-850719238909}">
      <dgm:prSet/>
      <dgm:spPr/>
      <dgm:t>
        <a:bodyPr/>
        <a:lstStyle/>
        <a:p>
          <a:r>
            <a:rPr lang="en-US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Illicitly manufactured Fentanyl, Heroin, LSD, Marijuana, etc.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CC45D0-7A7B-4095-AC7D-461E9167A30B}" type="parTrans" cxnId="{E8AFCE14-E34C-407D-93D6-485E5AC5D4F5}">
      <dgm:prSet/>
      <dgm:spPr/>
      <dgm:t>
        <a:bodyPr/>
        <a:lstStyle/>
        <a:p>
          <a:endParaRPr lang="en-US"/>
        </a:p>
      </dgm:t>
    </dgm:pt>
    <dgm:pt modelId="{AAB23804-5C87-47CE-BA5A-1AF517CD9199}" type="sibTrans" cxnId="{E8AFCE14-E34C-407D-93D6-485E5AC5D4F5}">
      <dgm:prSet/>
      <dgm:spPr/>
      <dgm:t>
        <a:bodyPr/>
        <a:lstStyle/>
        <a:p>
          <a:endParaRPr lang="en-US"/>
        </a:p>
      </dgm:t>
    </dgm:pt>
    <dgm:pt modelId="{248EBA78-EC03-45E6-823A-2EA17C9A7F42}">
      <dgm:prSet/>
      <dgm:spPr/>
      <dgm:t>
        <a:bodyPr/>
        <a:lstStyle/>
        <a:p>
          <a:r>
            <a:rPr lang="en-US" b="1" dirty="0"/>
            <a:t>prescription drugs:</a:t>
          </a:r>
          <a:endParaRPr lang="en-US" dirty="0"/>
        </a:p>
      </dgm:t>
    </dgm:pt>
    <dgm:pt modelId="{D85C0F6E-EA9A-45E6-96BB-8D695C4B60E0}" type="parTrans" cxnId="{23E613D1-2564-4920-82D9-D29589EF522A}">
      <dgm:prSet/>
      <dgm:spPr/>
      <dgm:t>
        <a:bodyPr/>
        <a:lstStyle/>
        <a:p>
          <a:endParaRPr lang="en-US"/>
        </a:p>
      </dgm:t>
    </dgm:pt>
    <dgm:pt modelId="{A4999417-8B16-4F4A-869B-BD575102FAA1}" type="sibTrans" cxnId="{23E613D1-2564-4920-82D9-D29589EF522A}">
      <dgm:prSet/>
      <dgm:spPr/>
      <dgm:t>
        <a:bodyPr/>
        <a:lstStyle/>
        <a:p>
          <a:endParaRPr lang="en-US"/>
        </a:p>
      </dgm:t>
    </dgm:pt>
    <dgm:pt modelId="{2659E6D1-5869-46B2-A90E-5B37F558226C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Opioids</a:t>
          </a:r>
        </a:p>
      </dgm:t>
    </dgm:pt>
    <dgm:pt modelId="{264C28C5-65BD-44A0-8B57-8489276BB096}" type="parTrans" cxnId="{25DD7B84-3D97-4038-A0E6-92D89E3831BA}">
      <dgm:prSet/>
      <dgm:spPr/>
      <dgm:t>
        <a:bodyPr/>
        <a:lstStyle/>
        <a:p>
          <a:endParaRPr lang="en-US"/>
        </a:p>
      </dgm:t>
    </dgm:pt>
    <dgm:pt modelId="{B6BD0348-EF1A-4CBA-A779-650F00AA3DB8}" type="sibTrans" cxnId="{25DD7B84-3D97-4038-A0E6-92D89E3831BA}">
      <dgm:prSet/>
      <dgm:spPr/>
      <dgm:t>
        <a:bodyPr/>
        <a:lstStyle/>
        <a:p>
          <a:endParaRPr lang="en-US"/>
        </a:p>
      </dgm:t>
    </dgm:pt>
    <dgm:pt modelId="{67CF35B7-0B21-4744-A5FB-425ECF618BD8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Central Nervous System (CNS)</a:t>
          </a:r>
        </a:p>
      </dgm:t>
    </dgm:pt>
    <dgm:pt modelId="{75720D07-8FBB-4CB4-81AC-DA64BE53651A}" type="parTrans" cxnId="{3E9CE8E7-7AF4-4FB4-A1D7-7B4CF2BB046E}">
      <dgm:prSet/>
      <dgm:spPr/>
      <dgm:t>
        <a:bodyPr/>
        <a:lstStyle/>
        <a:p>
          <a:endParaRPr lang="en-US"/>
        </a:p>
      </dgm:t>
    </dgm:pt>
    <dgm:pt modelId="{7B756A1B-2F19-40BB-BC4B-22B5E6B97151}" type="sibTrans" cxnId="{3E9CE8E7-7AF4-4FB4-A1D7-7B4CF2BB046E}">
      <dgm:prSet/>
      <dgm:spPr/>
      <dgm:t>
        <a:bodyPr/>
        <a:lstStyle/>
        <a:p>
          <a:endParaRPr lang="en-US"/>
        </a:p>
      </dgm:t>
    </dgm:pt>
    <dgm:pt modelId="{EBDC3A8A-20B3-4C7F-885E-21FE3B00ADB2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Stimulants	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</a:p>
      </dgm:t>
    </dgm:pt>
    <dgm:pt modelId="{D7FC0829-5496-4A6B-8BF8-D18E54AAECA9}" type="parTrans" cxnId="{2CA2938F-0636-4AA3-8558-C9E139368AF6}">
      <dgm:prSet/>
      <dgm:spPr/>
      <dgm:t>
        <a:bodyPr/>
        <a:lstStyle/>
        <a:p>
          <a:endParaRPr lang="en-US"/>
        </a:p>
      </dgm:t>
    </dgm:pt>
    <dgm:pt modelId="{240D69B2-153F-43D5-A49B-598C9B401633}" type="sibTrans" cxnId="{2CA2938F-0636-4AA3-8558-C9E139368AF6}">
      <dgm:prSet/>
      <dgm:spPr/>
      <dgm:t>
        <a:bodyPr/>
        <a:lstStyle/>
        <a:p>
          <a:endParaRPr lang="en-US"/>
        </a:p>
      </dgm:t>
    </dgm:pt>
    <dgm:pt modelId="{5099FC07-4242-45FA-B0F9-49E0CC976FEA}" type="pres">
      <dgm:prSet presAssocID="{05BFEAB1-4C85-4749-92A2-9F41A141AA88}" presName="linear" presStyleCnt="0">
        <dgm:presLayoutVars>
          <dgm:dir/>
          <dgm:animLvl val="lvl"/>
          <dgm:resizeHandles val="exact"/>
        </dgm:presLayoutVars>
      </dgm:prSet>
      <dgm:spPr/>
    </dgm:pt>
    <dgm:pt modelId="{D81C0395-CBAE-4B62-B067-D4E608F3EA93}" type="pres">
      <dgm:prSet presAssocID="{A4CE4B64-AAB6-4608-BBD0-8C8A906936EE}" presName="parentLin" presStyleCnt="0"/>
      <dgm:spPr/>
    </dgm:pt>
    <dgm:pt modelId="{96A9EEDA-FD42-441B-9506-6E6950A1A604}" type="pres">
      <dgm:prSet presAssocID="{A4CE4B64-AAB6-4608-BBD0-8C8A906936EE}" presName="parentLeftMargin" presStyleLbl="node1" presStyleIdx="0" presStyleCnt="3"/>
      <dgm:spPr/>
    </dgm:pt>
    <dgm:pt modelId="{976B54DB-4439-42CD-BC8A-10CE046C0DC7}" type="pres">
      <dgm:prSet presAssocID="{A4CE4B64-AAB6-4608-BBD0-8C8A906936E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2BE6E61-C283-4FFC-BF6A-C24B9DCF779E}" type="pres">
      <dgm:prSet presAssocID="{A4CE4B64-AAB6-4608-BBD0-8C8A906936EE}" presName="negativeSpace" presStyleCnt="0"/>
      <dgm:spPr/>
    </dgm:pt>
    <dgm:pt modelId="{E6B8D69B-99EF-4F10-B9E8-EB11099935C5}" type="pres">
      <dgm:prSet presAssocID="{A4CE4B64-AAB6-4608-BBD0-8C8A906936EE}" presName="childText" presStyleLbl="conFgAcc1" presStyleIdx="0" presStyleCnt="3">
        <dgm:presLayoutVars>
          <dgm:bulletEnabled val="1"/>
        </dgm:presLayoutVars>
      </dgm:prSet>
      <dgm:spPr/>
    </dgm:pt>
    <dgm:pt modelId="{54590ACB-7E43-4E7D-9B3F-627B413090A1}" type="pres">
      <dgm:prSet presAssocID="{7A8AB438-D09D-4AE9-9F6C-D157D27C92A2}" presName="spaceBetweenRectangles" presStyleCnt="0"/>
      <dgm:spPr/>
    </dgm:pt>
    <dgm:pt modelId="{1A7AC445-96E3-461C-A5AB-C365BF967D9E}" type="pres">
      <dgm:prSet presAssocID="{5A3247AF-4A44-47A9-97CC-1C7DABB3EF0C}" presName="parentLin" presStyleCnt="0"/>
      <dgm:spPr/>
    </dgm:pt>
    <dgm:pt modelId="{42E13A4B-286F-44B4-A8E7-18DE9F69E7AA}" type="pres">
      <dgm:prSet presAssocID="{5A3247AF-4A44-47A9-97CC-1C7DABB3EF0C}" presName="parentLeftMargin" presStyleLbl="node1" presStyleIdx="0" presStyleCnt="3"/>
      <dgm:spPr/>
    </dgm:pt>
    <dgm:pt modelId="{23ED30D5-87D9-4CFE-BC19-5EDC4FEA9421}" type="pres">
      <dgm:prSet presAssocID="{5A3247AF-4A44-47A9-97CC-1C7DABB3EF0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1E8F00A-A3AB-498E-9869-56FBA766ED71}" type="pres">
      <dgm:prSet presAssocID="{5A3247AF-4A44-47A9-97CC-1C7DABB3EF0C}" presName="negativeSpace" presStyleCnt="0"/>
      <dgm:spPr/>
    </dgm:pt>
    <dgm:pt modelId="{F66F9ADA-89A2-4FDD-B8BF-D4EB0565802B}" type="pres">
      <dgm:prSet presAssocID="{5A3247AF-4A44-47A9-97CC-1C7DABB3EF0C}" presName="childText" presStyleLbl="conFgAcc1" presStyleIdx="1" presStyleCnt="3">
        <dgm:presLayoutVars>
          <dgm:bulletEnabled val="1"/>
        </dgm:presLayoutVars>
      </dgm:prSet>
      <dgm:spPr/>
    </dgm:pt>
    <dgm:pt modelId="{D3436CE4-C446-4EFA-A3CC-293B1FE62A6D}" type="pres">
      <dgm:prSet presAssocID="{F61A5092-DFEE-406B-B749-D9C944BE022F}" presName="spaceBetweenRectangles" presStyleCnt="0"/>
      <dgm:spPr/>
    </dgm:pt>
    <dgm:pt modelId="{CA6DD1EF-0FCC-4E42-A31C-170D0D2B622E}" type="pres">
      <dgm:prSet presAssocID="{248EBA78-EC03-45E6-823A-2EA17C9A7F42}" presName="parentLin" presStyleCnt="0"/>
      <dgm:spPr/>
    </dgm:pt>
    <dgm:pt modelId="{13723AF7-53BE-4C1B-9492-B046A1075EC8}" type="pres">
      <dgm:prSet presAssocID="{248EBA78-EC03-45E6-823A-2EA17C9A7F42}" presName="parentLeftMargin" presStyleLbl="node1" presStyleIdx="1" presStyleCnt="3"/>
      <dgm:spPr/>
    </dgm:pt>
    <dgm:pt modelId="{0855D2E2-B5F6-4E07-AD2B-19D75F7B0FE9}" type="pres">
      <dgm:prSet presAssocID="{248EBA78-EC03-45E6-823A-2EA17C9A7F4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D0D1B30-12FF-4FCC-94B6-D2DBEAAEE216}" type="pres">
      <dgm:prSet presAssocID="{248EBA78-EC03-45E6-823A-2EA17C9A7F42}" presName="negativeSpace" presStyleCnt="0"/>
      <dgm:spPr/>
    </dgm:pt>
    <dgm:pt modelId="{DC336860-65BA-4104-9DAE-B95008F73794}" type="pres">
      <dgm:prSet presAssocID="{248EBA78-EC03-45E6-823A-2EA17C9A7F4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BFE3B0D-208F-44F1-8E3C-F7652B2679F1}" type="presOf" srcId="{A4CE4B64-AAB6-4608-BBD0-8C8A906936EE}" destId="{976B54DB-4439-42CD-BC8A-10CE046C0DC7}" srcOrd="1" destOrd="0" presId="urn:microsoft.com/office/officeart/2005/8/layout/list1"/>
    <dgm:cxn modelId="{E8AFCE14-E34C-407D-93D6-485E5AC5D4F5}" srcId="{5A3247AF-4A44-47A9-97CC-1C7DABB3EF0C}" destId="{EC4202DD-C5C4-4D9A-8D2A-850719238909}" srcOrd="0" destOrd="0" parTransId="{9FCC45D0-7A7B-4095-AC7D-461E9167A30B}" sibTransId="{AAB23804-5C87-47CE-BA5A-1AF517CD9199}"/>
    <dgm:cxn modelId="{E2713619-445D-4370-9FA5-A76D4868AB3C}" type="presOf" srcId="{2659E6D1-5869-46B2-A90E-5B37F558226C}" destId="{DC336860-65BA-4104-9DAE-B95008F73794}" srcOrd="0" destOrd="0" presId="urn:microsoft.com/office/officeart/2005/8/layout/list1"/>
    <dgm:cxn modelId="{F65D631F-C8AD-4262-A34E-27A232D468CE}" type="presOf" srcId="{248EBA78-EC03-45E6-823A-2EA17C9A7F42}" destId="{0855D2E2-B5F6-4E07-AD2B-19D75F7B0FE9}" srcOrd="1" destOrd="0" presId="urn:microsoft.com/office/officeart/2005/8/layout/list1"/>
    <dgm:cxn modelId="{EBCDC32A-DA9B-4013-8AB4-B04EEC036FB1}" type="presOf" srcId="{EC4202DD-C5C4-4D9A-8D2A-850719238909}" destId="{F66F9ADA-89A2-4FDD-B8BF-D4EB0565802B}" srcOrd="0" destOrd="0" presId="urn:microsoft.com/office/officeart/2005/8/layout/list1"/>
    <dgm:cxn modelId="{60279A2C-23AE-470A-BFD8-35DD88FB804F}" type="presOf" srcId="{5A3247AF-4A44-47A9-97CC-1C7DABB3EF0C}" destId="{23ED30D5-87D9-4CFE-BC19-5EDC4FEA9421}" srcOrd="1" destOrd="0" presId="urn:microsoft.com/office/officeart/2005/8/layout/list1"/>
    <dgm:cxn modelId="{6F1D5133-750B-49BC-8735-9B180F74E783}" type="presOf" srcId="{EBDC3A8A-20B3-4C7F-885E-21FE3B00ADB2}" destId="{DC336860-65BA-4104-9DAE-B95008F73794}" srcOrd="0" destOrd="2" presId="urn:microsoft.com/office/officeart/2005/8/layout/list1"/>
    <dgm:cxn modelId="{379B7568-2D39-4156-ABB9-60076ECD9169}" srcId="{05BFEAB1-4C85-4749-92A2-9F41A141AA88}" destId="{5A3247AF-4A44-47A9-97CC-1C7DABB3EF0C}" srcOrd="1" destOrd="0" parTransId="{EBD9CD5A-73AB-4FB8-A082-5C96CA365CAD}" sibTransId="{F61A5092-DFEE-406B-B749-D9C944BE022F}"/>
    <dgm:cxn modelId="{B58D6C49-7234-439C-9BEC-79CAF863C7A9}" type="presOf" srcId="{248EBA78-EC03-45E6-823A-2EA17C9A7F42}" destId="{13723AF7-53BE-4C1B-9492-B046A1075EC8}" srcOrd="0" destOrd="0" presId="urn:microsoft.com/office/officeart/2005/8/layout/list1"/>
    <dgm:cxn modelId="{C3468E53-4DBE-4A9D-98C9-8EFCFBA54A9B}" srcId="{05BFEAB1-4C85-4749-92A2-9F41A141AA88}" destId="{A4CE4B64-AAB6-4608-BBD0-8C8A906936EE}" srcOrd="0" destOrd="0" parTransId="{1CD83369-1632-499F-971F-8783B460F6B6}" sibTransId="{7A8AB438-D09D-4AE9-9F6C-D157D27C92A2}"/>
    <dgm:cxn modelId="{25DD7B84-3D97-4038-A0E6-92D89E3831BA}" srcId="{248EBA78-EC03-45E6-823A-2EA17C9A7F42}" destId="{2659E6D1-5869-46B2-A90E-5B37F558226C}" srcOrd="0" destOrd="0" parTransId="{264C28C5-65BD-44A0-8B57-8489276BB096}" sibTransId="{B6BD0348-EF1A-4CBA-A779-650F00AA3DB8}"/>
    <dgm:cxn modelId="{2CA2938F-0636-4AA3-8558-C9E139368AF6}" srcId="{248EBA78-EC03-45E6-823A-2EA17C9A7F42}" destId="{EBDC3A8A-20B3-4C7F-885E-21FE3B00ADB2}" srcOrd="2" destOrd="0" parTransId="{D7FC0829-5496-4A6B-8BF8-D18E54AAECA9}" sibTransId="{240D69B2-153F-43D5-A49B-598C9B401633}"/>
    <dgm:cxn modelId="{6F3B88A1-A8D6-44F1-9222-896973EE7D5D}" type="presOf" srcId="{5A3247AF-4A44-47A9-97CC-1C7DABB3EF0C}" destId="{42E13A4B-286F-44B4-A8E7-18DE9F69E7AA}" srcOrd="0" destOrd="0" presId="urn:microsoft.com/office/officeart/2005/8/layout/list1"/>
    <dgm:cxn modelId="{8A00F0A4-46F8-4925-A8B5-4ED8F3FEE4FA}" type="presOf" srcId="{05BFEAB1-4C85-4749-92A2-9F41A141AA88}" destId="{5099FC07-4242-45FA-B0F9-49E0CC976FEA}" srcOrd="0" destOrd="0" presId="urn:microsoft.com/office/officeart/2005/8/layout/list1"/>
    <dgm:cxn modelId="{AB131FC9-3917-4050-8280-58D5767B4B90}" type="presOf" srcId="{A4CE4B64-AAB6-4608-BBD0-8C8A906936EE}" destId="{96A9EEDA-FD42-441B-9506-6E6950A1A604}" srcOrd="0" destOrd="0" presId="urn:microsoft.com/office/officeart/2005/8/layout/list1"/>
    <dgm:cxn modelId="{EA78F6D0-859B-40BF-ABF0-35A28D0344A5}" type="presOf" srcId="{6E73A4EF-8820-4A5C-98A0-DEF7C5310EC0}" destId="{E6B8D69B-99EF-4F10-B9E8-EB11099935C5}" srcOrd="0" destOrd="0" presId="urn:microsoft.com/office/officeart/2005/8/layout/list1"/>
    <dgm:cxn modelId="{23E613D1-2564-4920-82D9-D29589EF522A}" srcId="{05BFEAB1-4C85-4749-92A2-9F41A141AA88}" destId="{248EBA78-EC03-45E6-823A-2EA17C9A7F42}" srcOrd="2" destOrd="0" parTransId="{D85C0F6E-EA9A-45E6-96BB-8D695C4B60E0}" sibTransId="{A4999417-8B16-4F4A-869B-BD575102FAA1}"/>
    <dgm:cxn modelId="{3E9CE8E7-7AF4-4FB4-A1D7-7B4CF2BB046E}" srcId="{248EBA78-EC03-45E6-823A-2EA17C9A7F42}" destId="{67CF35B7-0B21-4744-A5FB-425ECF618BD8}" srcOrd="1" destOrd="0" parTransId="{75720D07-8FBB-4CB4-81AC-DA64BE53651A}" sibTransId="{7B756A1B-2F19-40BB-BC4B-22B5E6B97151}"/>
    <dgm:cxn modelId="{7939CFEC-F47B-41F5-B6C6-362073946526}" type="presOf" srcId="{67CF35B7-0B21-4744-A5FB-425ECF618BD8}" destId="{DC336860-65BA-4104-9DAE-B95008F73794}" srcOrd="0" destOrd="1" presId="urn:microsoft.com/office/officeart/2005/8/layout/list1"/>
    <dgm:cxn modelId="{1A9409F1-8CBD-4E2F-97AA-AF4D63D37FEF}" srcId="{A4CE4B64-AAB6-4608-BBD0-8C8A906936EE}" destId="{6E73A4EF-8820-4A5C-98A0-DEF7C5310EC0}" srcOrd="0" destOrd="0" parTransId="{3F3BF2A8-BDCA-4CA3-94B6-E4B982E95C44}" sibTransId="{4ECA3A4A-6C07-42E7-80FD-035D4E2F24A5}"/>
    <dgm:cxn modelId="{D303A9BC-85E0-4FF6-8DA7-AE638F0BFE15}" type="presParOf" srcId="{5099FC07-4242-45FA-B0F9-49E0CC976FEA}" destId="{D81C0395-CBAE-4B62-B067-D4E608F3EA93}" srcOrd="0" destOrd="0" presId="urn:microsoft.com/office/officeart/2005/8/layout/list1"/>
    <dgm:cxn modelId="{D2950305-9BFB-466D-B95C-35EAD352E5B1}" type="presParOf" srcId="{D81C0395-CBAE-4B62-B067-D4E608F3EA93}" destId="{96A9EEDA-FD42-441B-9506-6E6950A1A604}" srcOrd="0" destOrd="0" presId="urn:microsoft.com/office/officeart/2005/8/layout/list1"/>
    <dgm:cxn modelId="{7AA9A693-C51E-4831-BC60-C8B62EB4B1DF}" type="presParOf" srcId="{D81C0395-CBAE-4B62-B067-D4E608F3EA93}" destId="{976B54DB-4439-42CD-BC8A-10CE046C0DC7}" srcOrd="1" destOrd="0" presId="urn:microsoft.com/office/officeart/2005/8/layout/list1"/>
    <dgm:cxn modelId="{0DEA89DC-1D0E-493B-93C4-5F66B70CE839}" type="presParOf" srcId="{5099FC07-4242-45FA-B0F9-49E0CC976FEA}" destId="{F2BE6E61-C283-4FFC-BF6A-C24B9DCF779E}" srcOrd="1" destOrd="0" presId="urn:microsoft.com/office/officeart/2005/8/layout/list1"/>
    <dgm:cxn modelId="{279FF293-AC4F-4D68-A5A5-EEE722CB9AC6}" type="presParOf" srcId="{5099FC07-4242-45FA-B0F9-49E0CC976FEA}" destId="{E6B8D69B-99EF-4F10-B9E8-EB11099935C5}" srcOrd="2" destOrd="0" presId="urn:microsoft.com/office/officeart/2005/8/layout/list1"/>
    <dgm:cxn modelId="{43D4BB55-996B-430C-8100-9A4417660E18}" type="presParOf" srcId="{5099FC07-4242-45FA-B0F9-49E0CC976FEA}" destId="{54590ACB-7E43-4E7D-9B3F-627B413090A1}" srcOrd="3" destOrd="0" presId="urn:microsoft.com/office/officeart/2005/8/layout/list1"/>
    <dgm:cxn modelId="{49D4A04A-8B96-4DBC-93DB-B6595D5093BB}" type="presParOf" srcId="{5099FC07-4242-45FA-B0F9-49E0CC976FEA}" destId="{1A7AC445-96E3-461C-A5AB-C365BF967D9E}" srcOrd="4" destOrd="0" presId="urn:microsoft.com/office/officeart/2005/8/layout/list1"/>
    <dgm:cxn modelId="{9FE84C7D-B0A6-496F-B800-FE9F0F691B51}" type="presParOf" srcId="{1A7AC445-96E3-461C-A5AB-C365BF967D9E}" destId="{42E13A4B-286F-44B4-A8E7-18DE9F69E7AA}" srcOrd="0" destOrd="0" presId="urn:microsoft.com/office/officeart/2005/8/layout/list1"/>
    <dgm:cxn modelId="{0498C641-DCA6-4581-95C9-B76CC7964852}" type="presParOf" srcId="{1A7AC445-96E3-461C-A5AB-C365BF967D9E}" destId="{23ED30D5-87D9-4CFE-BC19-5EDC4FEA9421}" srcOrd="1" destOrd="0" presId="urn:microsoft.com/office/officeart/2005/8/layout/list1"/>
    <dgm:cxn modelId="{4B532221-A7C9-46E8-A6E2-F705F6D3D827}" type="presParOf" srcId="{5099FC07-4242-45FA-B0F9-49E0CC976FEA}" destId="{01E8F00A-A3AB-498E-9869-56FBA766ED71}" srcOrd="5" destOrd="0" presId="urn:microsoft.com/office/officeart/2005/8/layout/list1"/>
    <dgm:cxn modelId="{3C455DAD-7FD5-4D73-8370-A0138FE6257E}" type="presParOf" srcId="{5099FC07-4242-45FA-B0F9-49E0CC976FEA}" destId="{F66F9ADA-89A2-4FDD-B8BF-D4EB0565802B}" srcOrd="6" destOrd="0" presId="urn:microsoft.com/office/officeart/2005/8/layout/list1"/>
    <dgm:cxn modelId="{98AFCDB9-757C-44C6-8626-82B5B20B946C}" type="presParOf" srcId="{5099FC07-4242-45FA-B0F9-49E0CC976FEA}" destId="{D3436CE4-C446-4EFA-A3CC-293B1FE62A6D}" srcOrd="7" destOrd="0" presId="urn:microsoft.com/office/officeart/2005/8/layout/list1"/>
    <dgm:cxn modelId="{0F617CC5-B064-496E-920F-871AC2F2695F}" type="presParOf" srcId="{5099FC07-4242-45FA-B0F9-49E0CC976FEA}" destId="{CA6DD1EF-0FCC-4E42-A31C-170D0D2B622E}" srcOrd="8" destOrd="0" presId="urn:microsoft.com/office/officeart/2005/8/layout/list1"/>
    <dgm:cxn modelId="{D3113992-1169-4E34-830D-FDC8CCEE0888}" type="presParOf" srcId="{CA6DD1EF-0FCC-4E42-A31C-170D0D2B622E}" destId="{13723AF7-53BE-4C1B-9492-B046A1075EC8}" srcOrd="0" destOrd="0" presId="urn:microsoft.com/office/officeart/2005/8/layout/list1"/>
    <dgm:cxn modelId="{42B79068-BC5A-418D-9520-EA615D5BF54D}" type="presParOf" srcId="{CA6DD1EF-0FCC-4E42-A31C-170D0D2B622E}" destId="{0855D2E2-B5F6-4E07-AD2B-19D75F7B0FE9}" srcOrd="1" destOrd="0" presId="urn:microsoft.com/office/officeart/2005/8/layout/list1"/>
    <dgm:cxn modelId="{8291C8FA-FCF8-455D-A2F3-D6DA7DD067D3}" type="presParOf" srcId="{5099FC07-4242-45FA-B0F9-49E0CC976FEA}" destId="{8D0D1B30-12FF-4FCC-94B6-D2DBEAAEE216}" srcOrd="9" destOrd="0" presId="urn:microsoft.com/office/officeart/2005/8/layout/list1"/>
    <dgm:cxn modelId="{37411525-277B-4A52-A0FE-2F94DDF9F9B0}" type="presParOf" srcId="{5099FC07-4242-45FA-B0F9-49E0CC976FEA}" destId="{DC336860-65BA-4104-9DAE-B95008F7379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B93D39-DE9C-4373-8A7D-2E0044F3CAC2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D31185B-0EEA-4249-BC59-A34692456219}">
      <dgm:prSet/>
      <dgm:spPr/>
      <dgm:t>
        <a:bodyPr/>
        <a:lstStyle/>
        <a:p>
          <a:r>
            <a:rPr lang="en-US" dirty="0"/>
            <a:t>Baseline Models:</a:t>
          </a:r>
        </a:p>
      </dgm:t>
    </dgm:pt>
    <dgm:pt modelId="{17EF5BAD-19BA-4960-89CD-899E06E90D11}" type="parTrans" cxnId="{CC864A5E-54DA-4533-A603-E69809767766}">
      <dgm:prSet/>
      <dgm:spPr/>
      <dgm:t>
        <a:bodyPr/>
        <a:lstStyle/>
        <a:p>
          <a:endParaRPr lang="en-US"/>
        </a:p>
      </dgm:t>
    </dgm:pt>
    <dgm:pt modelId="{001E077C-352A-48D0-AB90-30F0BC653B75}" type="sibTrans" cxnId="{CC864A5E-54DA-4533-A603-E69809767766}">
      <dgm:prSet/>
      <dgm:spPr/>
      <dgm:t>
        <a:bodyPr/>
        <a:lstStyle/>
        <a:p>
          <a:endParaRPr lang="en-US"/>
        </a:p>
      </dgm:t>
    </dgm:pt>
    <dgm:pt modelId="{CAD65FF8-EE93-45AD-86D3-A687C08E8710}">
      <dgm:prSet custT="1"/>
      <dgm:spPr/>
      <dgm:t>
        <a:bodyPr/>
        <a:lstStyle/>
        <a:p>
          <a:r>
            <a:rPr lang="en-US" sz="2800" dirty="0"/>
            <a:t>Rule-based model</a:t>
          </a:r>
        </a:p>
      </dgm:t>
    </dgm:pt>
    <dgm:pt modelId="{65002661-4B41-4D12-BF97-DC83CD69A0ED}" type="parTrans" cxnId="{8E0CA47A-7387-4A5D-9F68-3020F5A2DEE1}">
      <dgm:prSet/>
      <dgm:spPr/>
      <dgm:t>
        <a:bodyPr/>
        <a:lstStyle/>
        <a:p>
          <a:endParaRPr lang="en-US"/>
        </a:p>
      </dgm:t>
    </dgm:pt>
    <dgm:pt modelId="{06E67ABE-AC85-4A9D-BEDA-245866AB3266}" type="sibTrans" cxnId="{8E0CA47A-7387-4A5D-9F68-3020F5A2DEE1}">
      <dgm:prSet/>
      <dgm:spPr/>
      <dgm:t>
        <a:bodyPr/>
        <a:lstStyle/>
        <a:p>
          <a:endParaRPr lang="en-US"/>
        </a:p>
      </dgm:t>
    </dgm:pt>
    <dgm:pt modelId="{5AB0D8A7-442B-46F8-A7E7-9E18DF932BC4}">
      <dgm:prSet custT="1"/>
      <dgm:spPr/>
      <dgm:t>
        <a:bodyPr/>
        <a:lstStyle/>
        <a:p>
          <a:r>
            <a:rPr lang="en-US" sz="2800" dirty="0"/>
            <a:t>Traditional Machine Learning models</a:t>
          </a:r>
        </a:p>
      </dgm:t>
    </dgm:pt>
    <dgm:pt modelId="{56CE5DD8-FC2C-4CF7-A9F9-B2E390EA7FF5}" type="parTrans" cxnId="{B5058ED3-C602-4671-AC4F-8D62FCE83582}">
      <dgm:prSet/>
      <dgm:spPr/>
      <dgm:t>
        <a:bodyPr/>
        <a:lstStyle/>
        <a:p>
          <a:endParaRPr lang="en-US"/>
        </a:p>
      </dgm:t>
    </dgm:pt>
    <dgm:pt modelId="{EFB731F9-FF46-4335-970A-CB9C9EFEF5BF}" type="sibTrans" cxnId="{B5058ED3-C602-4671-AC4F-8D62FCE83582}">
      <dgm:prSet/>
      <dgm:spPr/>
      <dgm:t>
        <a:bodyPr/>
        <a:lstStyle/>
        <a:p>
          <a:endParaRPr lang="en-US"/>
        </a:p>
      </dgm:t>
    </dgm:pt>
    <dgm:pt modelId="{46CC2ACD-4FDC-44EE-9A68-03497D2BCC7D}">
      <dgm:prSet custT="1"/>
      <dgm:spPr/>
      <dgm:t>
        <a:bodyPr/>
        <a:lstStyle/>
        <a:p>
          <a:r>
            <a:rPr lang="en-US" sz="2800" dirty="0"/>
            <a:t>Deep learning-based models</a:t>
          </a:r>
        </a:p>
      </dgm:t>
    </dgm:pt>
    <dgm:pt modelId="{C674BC45-BB5E-4A7B-98C3-9F8ADD35A71B}" type="parTrans" cxnId="{1B18176C-F041-4809-B2F8-CC23C0B58C31}">
      <dgm:prSet/>
      <dgm:spPr/>
      <dgm:t>
        <a:bodyPr/>
        <a:lstStyle/>
        <a:p>
          <a:endParaRPr lang="en-US"/>
        </a:p>
      </dgm:t>
    </dgm:pt>
    <dgm:pt modelId="{FB1C79C5-5020-4049-B055-71F23451E745}" type="sibTrans" cxnId="{1B18176C-F041-4809-B2F8-CC23C0B58C31}">
      <dgm:prSet/>
      <dgm:spPr/>
      <dgm:t>
        <a:bodyPr/>
        <a:lstStyle/>
        <a:p>
          <a:endParaRPr lang="en-US"/>
        </a:p>
      </dgm:t>
    </dgm:pt>
    <dgm:pt modelId="{EFA5E047-3A18-4156-A44C-46529F4CD4EA}" type="pres">
      <dgm:prSet presAssocID="{EAB93D39-DE9C-4373-8A7D-2E0044F3CAC2}" presName="linear" presStyleCnt="0">
        <dgm:presLayoutVars>
          <dgm:dir/>
          <dgm:animLvl val="lvl"/>
          <dgm:resizeHandles val="exact"/>
        </dgm:presLayoutVars>
      </dgm:prSet>
      <dgm:spPr/>
    </dgm:pt>
    <dgm:pt modelId="{32045110-7B75-41F0-AAD5-14B4EC5A2E40}" type="pres">
      <dgm:prSet presAssocID="{BD31185B-0EEA-4249-BC59-A34692456219}" presName="parentLin" presStyleCnt="0"/>
      <dgm:spPr/>
    </dgm:pt>
    <dgm:pt modelId="{C344D340-BF17-41E5-B99F-CA53D14EC5F5}" type="pres">
      <dgm:prSet presAssocID="{BD31185B-0EEA-4249-BC59-A34692456219}" presName="parentLeftMargin" presStyleLbl="node1" presStyleIdx="0" presStyleCnt="1"/>
      <dgm:spPr/>
    </dgm:pt>
    <dgm:pt modelId="{A448B941-0E42-4848-8610-C303A967EB2B}" type="pres">
      <dgm:prSet presAssocID="{BD31185B-0EEA-4249-BC59-A34692456219}" presName="parentText" presStyleLbl="node1" presStyleIdx="0" presStyleCnt="1" custScaleY="68972">
        <dgm:presLayoutVars>
          <dgm:chMax val="0"/>
          <dgm:bulletEnabled val="1"/>
        </dgm:presLayoutVars>
      </dgm:prSet>
      <dgm:spPr/>
    </dgm:pt>
    <dgm:pt modelId="{46E0F3DC-AEBB-4527-90AA-F6C0CFB56E5B}" type="pres">
      <dgm:prSet presAssocID="{BD31185B-0EEA-4249-BC59-A34692456219}" presName="negativeSpace" presStyleCnt="0"/>
      <dgm:spPr/>
    </dgm:pt>
    <dgm:pt modelId="{DE41E0B0-459D-454E-B846-4DEE6955FD2E}" type="pres">
      <dgm:prSet presAssocID="{BD31185B-0EEA-4249-BC59-A3469245621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CC864A5E-54DA-4533-A603-E69809767766}" srcId="{EAB93D39-DE9C-4373-8A7D-2E0044F3CAC2}" destId="{BD31185B-0EEA-4249-BC59-A34692456219}" srcOrd="0" destOrd="0" parTransId="{17EF5BAD-19BA-4960-89CD-899E06E90D11}" sibTransId="{001E077C-352A-48D0-AB90-30F0BC653B75}"/>
    <dgm:cxn modelId="{6B26BB44-65AD-4C63-B6B3-06B1AFDD9B8D}" type="presOf" srcId="{BD31185B-0EEA-4249-BC59-A34692456219}" destId="{C344D340-BF17-41E5-B99F-CA53D14EC5F5}" srcOrd="0" destOrd="0" presId="urn:microsoft.com/office/officeart/2005/8/layout/list1"/>
    <dgm:cxn modelId="{1B18176C-F041-4809-B2F8-CC23C0B58C31}" srcId="{BD31185B-0EEA-4249-BC59-A34692456219}" destId="{46CC2ACD-4FDC-44EE-9A68-03497D2BCC7D}" srcOrd="2" destOrd="0" parTransId="{C674BC45-BB5E-4A7B-98C3-9F8ADD35A71B}" sibTransId="{FB1C79C5-5020-4049-B055-71F23451E745}"/>
    <dgm:cxn modelId="{8E0CA47A-7387-4A5D-9F68-3020F5A2DEE1}" srcId="{BD31185B-0EEA-4249-BC59-A34692456219}" destId="{CAD65FF8-EE93-45AD-86D3-A687C08E8710}" srcOrd="0" destOrd="0" parTransId="{65002661-4B41-4D12-BF97-DC83CD69A0ED}" sibTransId="{06E67ABE-AC85-4A9D-BEDA-245866AB3266}"/>
    <dgm:cxn modelId="{8ECCE989-0362-4195-B3A3-07ADBC69F092}" type="presOf" srcId="{EAB93D39-DE9C-4373-8A7D-2E0044F3CAC2}" destId="{EFA5E047-3A18-4156-A44C-46529F4CD4EA}" srcOrd="0" destOrd="0" presId="urn:microsoft.com/office/officeart/2005/8/layout/list1"/>
    <dgm:cxn modelId="{6BAF118F-2E61-4245-A76D-7AFF1F31D3E3}" type="presOf" srcId="{BD31185B-0EEA-4249-BC59-A34692456219}" destId="{A448B941-0E42-4848-8610-C303A967EB2B}" srcOrd="1" destOrd="0" presId="urn:microsoft.com/office/officeart/2005/8/layout/list1"/>
    <dgm:cxn modelId="{9A5032CA-A019-4DC2-8942-51F8FDBBA7A6}" type="presOf" srcId="{46CC2ACD-4FDC-44EE-9A68-03497D2BCC7D}" destId="{DE41E0B0-459D-454E-B846-4DEE6955FD2E}" srcOrd="0" destOrd="2" presId="urn:microsoft.com/office/officeart/2005/8/layout/list1"/>
    <dgm:cxn modelId="{B5058ED3-C602-4671-AC4F-8D62FCE83582}" srcId="{BD31185B-0EEA-4249-BC59-A34692456219}" destId="{5AB0D8A7-442B-46F8-A7E7-9E18DF932BC4}" srcOrd="1" destOrd="0" parTransId="{56CE5DD8-FC2C-4CF7-A9F9-B2E390EA7FF5}" sibTransId="{EFB731F9-FF46-4335-970A-CB9C9EFEF5BF}"/>
    <dgm:cxn modelId="{878319D4-1A99-40D7-BCE2-D652BCAF56C4}" type="presOf" srcId="{5AB0D8A7-442B-46F8-A7E7-9E18DF932BC4}" destId="{DE41E0B0-459D-454E-B846-4DEE6955FD2E}" srcOrd="0" destOrd="1" presId="urn:microsoft.com/office/officeart/2005/8/layout/list1"/>
    <dgm:cxn modelId="{5A7AD5E1-677A-45B8-95DF-2B3007FD2529}" type="presOf" srcId="{CAD65FF8-EE93-45AD-86D3-A687C08E8710}" destId="{DE41E0B0-459D-454E-B846-4DEE6955FD2E}" srcOrd="0" destOrd="0" presId="urn:microsoft.com/office/officeart/2005/8/layout/list1"/>
    <dgm:cxn modelId="{CB867A00-7F8C-4041-AF4B-0E79F34DC832}" type="presParOf" srcId="{EFA5E047-3A18-4156-A44C-46529F4CD4EA}" destId="{32045110-7B75-41F0-AAD5-14B4EC5A2E40}" srcOrd="0" destOrd="0" presId="urn:microsoft.com/office/officeart/2005/8/layout/list1"/>
    <dgm:cxn modelId="{51471ABC-61BE-4DC6-B5AC-4A837B79D74A}" type="presParOf" srcId="{32045110-7B75-41F0-AAD5-14B4EC5A2E40}" destId="{C344D340-BF17-41E5-B99F-CA53D14EC5F5}" srcOrd="0" destOrd="0" presId="urn:microsoft.com/office/officeart/2005/8/layout/list1"/>
    <dgm:cxn modelId="{D6735C01-E09E-4C1C-A5D2-F212CEBEB6AF}" type="presParOf" srcId="{32045110-7B75-41F0-AAD5-14B4EC5A2E40}" destId="{A448B941-0E42-4848-8610-C303A967EB2B}" srcOrd="1" destOrd="0" presId="urn:microsoft.com/office/officeart/2005/8/layout/list1"/>
    <dgm:cxn modelId="{FCF13542-FFEB-4594-BACD-7624033AB81A}" type="presParOf" srcId="{EFA5E047-3A18-4156-A44C-46529F4CD4EA}" destId="{46E0F3DC-AEBB-4527-90AA-F6C0CFB56E5B}" srcOrd="1" destOrd="0" presId="urn:microsoft.com/office/officeart/2005/8/layout/list1"/>
    <dgm:cxn modelId="{EC509C04-AE78-496D-904A-2DEBBFBA6432}" type="presParOf" srcId="{EFA5E047-3A18-4156-A44C-46529F4CD4EA}" destId="{DE41E0B0-459D-454E-B846-4DEE6955FD2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704A9C-2CB2-4D77-A40E-9DE1CE5929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10A69B-AB26-40C2-96CE-F3129EE0485A}">
      <dgm:prSet/>
      <dgm:spPr/>
      <dgm:t>
        <a:bodyPr/>
        <a:lstStyle/>
        <a:p>
          <a:r>
            <a:rPr lang="en-US" b="1"/>
            <a:t>1. Rule based model:</a:t>
          </a:r>
          <a:endParaRPr lang="en-US"/>
        </a:p>
      </dgm:t>
    </dgm:pt>
    <dgm:pt modelId="{00CCDEBF-CB98-4AE2-A9AC-58809D507A66}" type="parTrans" cxnId="{BEAE4FE9-7EE8-41BC-BBD3-6A03148A22D4}">
      <dgm:prSet/>
      <dgm:spPr/>
      <dgm:t>
        <a:bodyPr/>
        <a:lstStyle/>
        <a:p>
          <a:endParaRPr lang="en-US"/>
        </a:p>
      </dgm:t>
    </dgm:pt>
    <dgm:pt modelId="{D2DF0661-941E-48E2-8363-8F979AC4C7AB}" type="sibTrans" cxnId="{BEAE4FE9-7EE8-41BC-BBD3-6A03148A22D4}">
      <dgm:prSet/>
      <dgm:spPr/>
      <dgm:t>
        <a:bodyPr/>
        <a:lstStyle/>
        <a:p>
          <a:endParaRPr lang="en-US"/>
        </a:p>
      </dgm:t>
    </dgm:pt>
    <dgm:pt modelId="{17D8E9C1-582F-46D7-B41F-75465A4EE829}">
      <dgm:prSet/>
      <dgm:spPr/>
      <dgm:t>
        <a:bodyPr/>
        <a:lstStyle/>
        <a:p>
          <a:r>
            <a:rPr lang="en-US" dirty="0"/>
            <a:t>  We construct a dictionary of words having drug names and abuse words. We go through each  tweet and 	   	   if we find the dictionary words then we label that tweet as DA.</a:t>
          </a:r>
        </a:p>
      </dgm:t>
    </dgm:pt>
    <dgm:pt modelId="{9CF5758A-B763-4B7B-AA3A-4D9C08C01E3E}" type="parTrans" cxnId="{FEAAF33A-D341-4EC7-9CFA-5F66B23B0D7F}">
      <dgm:prSet/>
      <dgm:spPr/>
      <dgm:t>
        <a:bodyPr/>
        <a:lstStyle/>
        <a:p>
          <a:endParaRPr lang="en-US"/>
        </a:p>
      </dgm:t>
    </dgm:pt>
    <dgm:pt modelId="{0E112C4E-E8F8-4F63-9288-F960B6C8F03D}" type="sibTrans" cxnId="{FEAAF33A-D341-4EC7-9CFA-5F66B23B0D7F}">
      <dgm:prSet/>
      <dgm:spPr/>
      <dgm:t>
        <a:bodyPr/>
        <a:lstStyle/>
        <a:p>
          <a:endParaRPr lang="en-US"/>
        </a:p>
      </dgm:t>
    </dgm:pt>
    <dgm:pt modelId="{4F12F0E0-1C13-480E-8BA3-64E0C8A3B3B5}">
      <dgm:prSet/>
      <dgm:spPr/>
      <dgm:t>
        <a:bodyPr/>
        <a:lstStyle/>
        <a:p>
          <a:r>
            <a:rPr lang="en-US" dirty="0"/>
            <a:t>  </a:t>
          </a:r>
          <a:r>
            <a:rPr lang="en-US" dirty="0" err="1"/>
            <a:t>Jaro</a:t>
          </a:r>
          <a:r>
            <a:rPr lang="en-US" dirty="0"/>
            <a:t>-Winkler string similarity measure.</a:t>
          </a:r>
        </a:p>
      </dgm:t>
    </dgm:pt>
    <dgm:pt modelId="{C32F911B-67EC-4154-B316-CDB5B95AB0C0}" type="parTrans" cxnId="{4EA339E0-F979-4C1E-A5F0-BAE53A84B7D1}">
      <dgm:prSet/>
      <dgm:spPr/>
      <dgm:t>
        <a:bodyPr/>
        <a:lstStyle/>
        <a:p>
          <a:endParaRPr lang="en-US"/>
        </a:p>
      </dgm:t>
    </dgm:pt>
    <dgm:pt modelId="{7E0F990C-D1AD-4C7D-B2C2-7DB6CC994BFC}" type="sibTrans" cxnId="{4EA339E0-F979-4C1E-A5F0-BAE53A84B7D1}">
      <dgm:prSet/>
      <dgm:spPr/>
      <dgm:t>
        <a:bodyPr/>
        <a:lstStyle/>
        <a:p>
          <a:endParaRPr lang="en-US"/>
        </a:p>
      </dgm:t>
    </dgm:pt>
    <dgm:pt modelId="{D8ECC6D7-7055-4242-ABDA-08924B91D4E5}">
      <dgm:prSet/>
      <dgm:spPr/>
      <dgm:t>
        <a:bodyPr/>
        <a:lstStyle/>
        <a:p>
          <a:r>
            <a:rPr lang="en-US" b="1"/>
            <a:t>2. Traditional Machine Learning Models:</a:t>
          </a:r>
          <a:endParaRPr lang="en-US"/>
        </a:p>
      </dgm:t>
    </dgm:pt>
    <dgm:pt modelId="{CF43B475-CF28-4450-A7A6-D2D079DE1A94}" type="parTrans" cxnId="{583C0B7D-4F52-456A-ADAD-7AAA1C80F677}">
      <dgm:prSet/>
      <dgm:spPr/>
      <dgm:t>
        <a:bodyPr/>
        <a:lstStyle/>
        <a:p>
          <a:endParaRPr lang="en-US"/>
        </a:p>
      </dgm:t>
    </dgm:pt>
    <dgm:pt modelId="{10C4E97D-9F07-4B25-A8FE-9B9CFBCD89C3}" type="sibTrans" cxnId="{583C0B7D-4F52-456A-ADAD-7AAA1C80F677}">
      <dgm:prSet/>
      <dgm:spPr/>
      <dgm:t>
        <a:bodyPr/>
        <a:lstStyle/>
        <a:p>
          <a:endParaRPr lang="en-US"/>
        </a:p>
      </dgm:t>
    </dgm:pt>
    <dgm:pt modelId="{EFF3DA2D-AE71-4F9A-AF9A-7CAC2451CDD6}">
      <dgm:prSet/>
      <dgm:spPr/>
      <dgm:t>
        <a:bodyPr/>
        <a:lstStyle/>
        <a:p>
          <a:r>
            <a:rPr lang="en-US" dirty="0"/>
            <a:t>  Naive Bayes (NB)</a:t>
          </a:r>
        </a:p>
      </dgm:t>
    </dgm:pt>
    <dgm:pt modelId="{3EF09C39-D52B-4B6C-9FC1-9A9A9CB059B8}" type="parTrans" cxnId="{2B0C1568-EDB7-4236-817B-48715E08EB16}">
      <dgm:prSet/>
      <dgm:spPr/>
      <dgm:t>
        <a:bodyPr/>
        <a:lstStyle/>
        <a:p>
          <a:endParaRPr lang="en-US"/>
        </a:p>
      </dgm:t>
    </dgm:pt>
    <dgm:pt modelId="{E41F92FF-CC2A-4A3C-8361-9164BB6F04BF}" type="sibTrans" cxnId="{2B0C1568-EDB7-4236-817B-48715E08EB16}">
      <dgm:prSet/>
      <dgm:spPr/>
      <dgm:t>
        <a:bodyPr/>
        <a:lstStyle/>
        <a:p>
          <a:endParaRPr lang="en-US"/>
        </a:p>
      </dgm:t>
    </dgm:pt>
    <dgm:pt modelId="{F5383350-C88B-4F44-A024-8A6F62D8B665}">
      <dgm:prSet/>
      <dgm:spPr/>
      <dgm:t>
        <a:bodyPr/>
        <a:lstStyle/>
        <a:p>
          <a:r>
            <a:rPr lang="en-US" dirty="0"/>
            <a:t>  Decision Tree (DT)</a:t>
          </a:r>
        </a:p>
      </dgm:t>
    </dgm:pt>
    <dgm:pt modelId="{CA4C33C5-21D3-4231-8B92-D174A95821C9}" type="parTrans" cxnId="{6ED38608-1CE2-4995-AF2F-92F5BC1AC34A}">
      <dgm:prSet/>
      <dgm:spPr/>
      <dgm:t>
        <a:bodyPr/>
        <a:lstStyle/>
        <a:p>
          <a:endParaRPr lang="en-US"/>
        </a:p>
      </dgm:t>
    </dgm:pt>
    <dgm:pt modelId="{4CF3AD4A-7263-4562-9B1A-790CBB004656}" type="sibTrans" cxnId="{6ED38608-1CE2-4995-AF2F-92F5BC1AC34A}">
      <dgm:prSet/>
      <dgm:spPr/>
      <dgm:t>
        <a:bodyPr/>
        <a:lstStyle/>
        <a:p>
          <a:endParaRPr lang="en-US"/>
        </a:p>
      </dgm:t>
    </dgm:pt>
    <dgm:pt modelId="{561DB970-BD84-41C5-B9DE-3E9422B28337}">
      <dgm:prSet/>
      <dgm:spPr/>
      <dgm:t>
        <a:bodyPr/>
        <a:lstStyle/>
        <a:p>
          <a:r>
            <a:rPr lang="en-US" dirty="0"/>
            <a:t>  Logistic Regression (LR)</a:t>
          </a:r>
        </a:p>
      </dgm:t>
    </dgm:pt>
    <dgm:pt modelId="{4A8FF442-C3D0-476C-8664-10D714F341BB}" type="parTrans" cxnId="{EA8F8621-C351-4688-8905-606031CBF5F9}">
      <dgm:prSet/>
      <dgm:spPr/>
      <dgm:t>
        <a:bodyPr/>
        <a:lstStyle/>
        <a:p>
          <a:endParaRPr lang="en-US"/>
        </a:p>
      </dgm:t>
    </dgm:pt>
    <dgm:pt modelId="{F1F3DB5D-0B22-48FB-B519-1445195E1F95}" type="sibTrans" cxnId="{EA8F8621-C351-4688-8905-606031CBF5F9}">
      <dgm:prSet/>
      <dgm:spPr/>
      <dgm:t>
        <a:bodyPr/>
        <a:lstStyle/>
        <a:p>
          <a:endParaRPr lang="en-US"/>
        </a:p>
      </dgm:t>
    </dgm:pt>
    <dgm:pt modelId="{0639D761-0B40-4B0C-8ECE-650598185962}">
      <dgm:prSet/>
      <dgm:spPr/>
      <dgm:t>
        <a:bodyPr/>
        <a:lstStyle/>
        <a:p>
          <a:r>
            <a:rPr lang="en-US" b="1" dirty="0"/>
            <a:t>3. Deep Learning-based Models:</a:t>
          </a:r>
          <a:endParaRPr lang="en-US" dirty="0"/>
        </a:p>
      </dgm:t>
    </dgm:pt>
    <dgm:pt modelId="{263FF81C-E543-48F8-BDE0-591C7BF06C91}" type="parTrans" cxnId="{512A5F3B-CB5F-48E9-940E-95A40D7246AB}">
      <dgm:prSet/>
      <dgm:spPr/>
      <dgm:t>
        <a:bodyPr/>
        <a:lstStyle/>
        <a:p>
          <a:endParaRPr lang="en-US"/>
        </a:p>
      </dgm:t>
    </dgm:pt>
    <dgm:pt modelId="{7209DFEB-C256-481D-AB30-E67EC6C1555E}" type="sibTrans" cxnId="{512A5F3B-CB5F-48E9-940E-95A40D7246AB}">
      <dgm:prSet/>
      <dgm:spPr/>
      <dgm:t>
        <a:bodyPr/>
        <a:lstStyle/>
        <a:p>
          <a:endParaRPr lang="en-US"/>
        </a:p>
      </dgm:t>
    </dgm:pt>
    <dgm:pt modelId="{11DEAEF1-736C-4B08-B7E4-C331D1A1D360}">
      <dgm:prSet/>
      <dgm:spPr/>
      <dgm:t>
        <a:bodyPr/>
        <a:lstStyle/>
        <a:p>
          <a:r>
            <a:rPr lang="en-US" dirty="0"/>
            <a:t>  Convolutional Neural Networks (CNN)</a:t>
          </a:r>
        </a:p>
      </dgm:t>
    </dgm:pt>
    <dgm:pt modelId="{BFDC39E9-C3CE-4304-8558-88B298B35728}" type="parTrans" cxnId="{F821DB10-4221-453B-AA47-2679B48EAFCA}">
      <dgm:prSet/>
      <dgm:spPr/>
      <dgm:t>
        <a:bodyPr/>
        <a:lstStyle/>
        <a:p>
          <a:endParaRPr lang="en-US"/>
        </a:p>
      </dgm:t>
    </dgm:pt>
    <dgm:pt modelId="{61F96B37-261D-4767-AD99-C2B6528CFDA8}" type="sibTrans" cxnId="{F821DB10-4221-453B-AA47-2679B48EAFCA}">
      <dgm:prSet/>
      <dgm:spPr/>
      <dgm:t>
        <a:bodyPr/>
        <a:lstStyle/>
        <a:p>
          <a:endParaRPr lang="en-US"/>
        </a:p>
      </dgm:t>
    </dgm:pt>
    <dgm:pt modelId="{5D2D12D9-0D70-454D-AF0B-AAA61CB8DFF8}">
      <dgm:prSet/>
      <dgm:spPr/>
      <dgm:t>
        <a:bodyPr/>
        <a:lstStyle/>
        <a:p>
          <a:r>
            <a:rPr lang="en-US" dirty="0"/>
            <a:t>  Long Short-Term Memory (LSTM)</a:t>
          </a:r>
        </a:p>
      </dgm:t>
    </dgm:pt>
    <dgm:pt modelId="{FB14978F-2647-48F1-8A22-067124009BDF}" type="parTrans" cxnId="{F40ED203-7A71-4DBD-B3AC-EB43989A4162}">
      <dgm:prSet/>
      <dgm:spPr/>
      <dgm:t>
        <a:bodyPr/>
        <a:lstStyle/>
        <a:p>
          <a:endParaRPr lang="en-US"/>
        </a:p>
      </dgm:t>
    </dgm:pt>
    <dgm:pt modelId="{B9F49D3C-DB66-4CB9-BC5E-C93953409726}" type="sibTrans" cxnId="{F40ED203-7A71-4DBD-B3AC-EB43989A4162}">
      <dgm:prSet/>
      <dgm:spPr/>
      <dgm:t>
        <a:bodyPr/>
        <a:lstStyle/>
        <a:p>
          <a:endParaRPr lang="en-US"/>
        </a:p>
      </dgm:t>
    </dgm:pt>
    <dgm:pt modelId="{55C62BFE-B1FB-4E1F-94C9-DAC8D1E27440}">
      <dgm:prSet/>
      <dgm:spPr/>
      <dgm:t>
        <a:bodyPr/>
        <a:lstStyle/>
        <a:p>
          <a:r>
            <a:rPr lang="en-US" dirty="0"/>
            <a:t>  Gated Recurrent Unit (GRU)</a:t>
          </a:r>
        </a:p>
      </dgm:t>
    </dgm:pt>
    <dgm:pt modelId="{B3B6A941-E40B-4F93-BBD9-ED17454F1CBE}" type="parTrans" cxnId="{9B145683-EEBE-4DE2-A447-F7A26486953F}">
      <dgm:prSet/>
      <dgm:spPr/>
      <dgm:t>
        <a:bodyPr/>
        <a:lstStyle/>
        <a:p>
          <a:endParaRPr lang="en-US"/>
        </a:p>
      </dgm:t>
    </dgm:pt>
    <dgm:pt modelId="{466BFCBB-093B-427F-A1A9-41391D6C220C}" type="sibTrans" cxnId="{9B145683-EEBE-4DE2-A447-F7A26486953F}">
      <dgm:prSet/>
      <dgm:spPr/>
      <dgm:t>
        <a:bodyPr/>
        <a:lstStyle/>
        <a:p>
          <a:endParaRPr lang="en-US"/>
        </a:p>
      </dgm:t>
    </dgm:pt>
    <dgm:pt modelId="{800E1F75-B169-459F-9925-05BA03323829}">
      <dgm:prSet/>
      <dgm:spPr/>
      <dgm:t>
        <a:bodyPr/>
        <a:lstStyle/>
        <a:p>
          <a:r>
            <a:rPr lang="en-US" dirty="0"/>
            <a:t>  Recurrent Convolutional Neural Network  (RCNN)</a:t>
          </a:r>
        </a:p>
      </dgm:t>
    </dgm:pt>
    <dgm:pt modelId="{27B3811B-E27D-43A8-A1F9-340E26AB44ED}" type="parTrans" cxnId="{D47758B2-4769-445A-BF4E-D8F7A2323364}">
      <dgm:prSet/>
      <dgm:spPr/>
      <dgm:t>
        <a:bodyPr/>
        <a:lstStyle/>
        <a:p>
          <a:endParaRPr lang="en-US"/>
        </a:p>
      </dgm:t>
    </dgm:pt>
    <dgm:pt modelId="{BAC9BD54-7B45-43B6-9E1C-204B4E3B0ADF}" type="sibTrans" cxnId="{D47758B2-4769-445A-BF4E-D8F7A2323364}">
      <dgm:prSet/>
      <dgm:spPr/>
      <dgm:t>
        <a:bodyPr/>
        <a:lstStyle/>
        <a:p>
          <a:endParaRPr lang="en-US"/>
        </a:p>
      </dgm:t>
    </dgm:pt>
    <dgm:pt modelId="{830E7448-021D-4468-8375-D90DAC2C2094}">
      <dgm:prSet/>
      <dgm:spPr/>
      <dgm:t>
        <a:bodyPr/>
        <a:lstStyle/>
        <a:p>
          <a:r>
            <a:rPr lang="en-US" dirty="0"/>
            <a:t>  Bidirectional LSTM (</a:t>
          </a:r>
          <a:r>
            <a:rPr lang="en-US" dirty="0" err="1"/>
            <a:t>BiLSTM</a:t>
          </a:r>
          <a:r>
            <a:rPr lang="en-US" dirty="0"/>
            <a:t>)</a:t>
          </a:r>
        </a:p>
      </dgm:t>
    </dgm:pt>
    <dgm:pt modelId="{F698B759-D79B-4717-A859-62F9556BE6D5}" type="parTrans" cxnId="{2ABD9D99-8984-4533-8819-E1B0FA24E7C7}">
      <dgm:prSet/>
      <dgm:spPr/>
      <dgm:t>
        <a:bodyPr/>
        <a:lstStyle/>
        <a:p>
          <a:endParaRPr lang="en-US"/>
        </a:p>
      </dgm:t>
    </dgm:pt>
    <dgm:pt modelId="{1C9CE86A-CE74-4ABC-9E23-0E3CE4A4893F}" type="sibTrans" cxnId="{2ABD9D99-8984-4533-8819-E1B0FA24E7C7}">
      <dgm:prSet/>
      <dgm:spPr/>
      <dgm:t>
        <a:bodyPr/>
        <a:lstStyle/>
        <a:p>
          <a:endParaRPr lang="en-US"/>
        </a:p>
      </dgm:t>
    </dgm:pt>
    <dgm:pt modelId="{96A8A677-E649-46EA-ADA3-FA48B990AFB5}" type="pres">
      <dgm:prSet presAssocID="{32704A9C-2CB2-4D77-A40E-9DE1CE592976}" presName="linear" presStyleCnt="0">
        <dgm:presLayoutVars>
          <dgm:animLvl val="lvl"/>
          <dgm:resizeHandles val="exact"/>
        </dgm:presLayoutVars>
      </dgm:prSet>
      <dgm:spPr/>
    </dgm:pt>
    <dgm:pt modelId="{B4139BBE-2618-4E89-A3CF-042FD26ABD39}" type="pres">
      <dgm:prSet presAssocID="{2110A69B-AB26-40C2-96CE-F3129EE0485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866B8CC-06D3-4819-885F-26BA4EA3C3B5}" type="pres">
      <dgm:prSet presAssocID="{2110A69B-AB26-40C2-96CE-F3129EE0485A}" presName="childText" presStyleLbl="revTx" presStyleIdx="0" presStyleCnt="3">
        <dgm:presLayoutVars>
          <dgm:bulletEnabled val="1"/>
        </dgm:presLayoutVars>
      </dgm:prSet>
      <dgm:spPr/>
    </dgm:pt>
    <dgm:pt modelId="{B5147E55-B527-4661-B943-D673105FC283}" type="pres">
      <dgm:prSet presAssocID="{D8ECC6D7-7055-4242-ABDA-08924B91D4E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448C34F-DF18-48E5-BF6B-7C9C607F6642}" type="pres">
      <dgm:prSet presAssocID="{D8ECC6D7-7055-4242-ABDA-08924B91D4E5}" presName="childText" presStyleLbl="revTx" presStyleIdx="1" presStyleCnt="3">
        <dgm:presLayoutVars>
          <dgm:bulletEnabled val="1"/>
        </dgm:presLayoutVars>
      </dgm:prSet>
      <dgm:spPr/>
    </dgm:pt>
    <dgm:pt modelId="{66C329F1-1C62-43FF-8FAD-FE9A034AD1B2}" type="pres">
      <dgm:prSet presAssocID="{0639D761-0B40-4B0C-8ECE-65059818596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E65DC4D-E0E7-4E53-A39B-5B46A8D19E45}" type="pres">
      <dgm:prSet presAssocID="{0639D761-0B40-4B0C-8ECE-650598185962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40ED203-7A71-4DBD-B3AC-EB43989A4162}" srcId="{0639D761-0B40-4B0C-8ECE-650598185962}" destId="{5D2D12D9-0D70-454D-AF0B-AAA61CB8DFF8}" srcOrd="1" destOrd="0" parTransId="{FB14978F-2647-48F1-8A22-067124009BDF}" sibTransId="{B9F49D3C-DB66-4CB9-BC5E-C93953409726}"/>
    <dgm:cxn modelId="{297A1105-2F9C-4951-A2F1-8358D9D07E74}" type="presOf" srcId="{D8ECC6D7-7055-4242-ABDA-08924B91D4E5}" destId="{B5147E55-B527-4661-B943-D673105FC283}" srcOrd="0" destOrd="0" presId="urn:microsoft.com/office/officeart/2005/8/layout/vList2"/>
    <dgm:cxn modelId="{6ED38608-1CE2-4995-AF2F-92F5BC1AC34A}" srcId="{D8ECC6D7-7055-4242-ABDA-08924B91D4E5}" destId="{F5383350-C88B-4F44-A024-8A6F62D8B665}" srcOrd="1" destOrd="0" parTransId="{CA4C33C5-21D3-4231-8B92-D174A95821C9}" sibTransId="{4CF3AD4A-7263-4562-9B1A-790CBB004656}"/>
    <dgm:cxn modelId="{F821DB10-4221-453B-AA47-2679B48EAFCA}" srcId="{0639D761-0B40-4B0C-8ECE-650598185962}" destId="{11DEAEF1-736C-4B08-B7E4-C331D1A1D360}" srcOrd="0" destOrd="0" parTransId="{BFDC39E9-C3CE-4304-8558-88B298B35728}" sibTransId="{61F96B37-261D-4767-AD99-C2B6528CFDA8}"/>
    <dgm:cxn modelId="{B15C8C11-9AB0-45FF-A811-79CA9745C1A8}" type="presOf" srcId="{32704A9C-2CB2-4D77-A40E-9DE1CE592976}" destId="{96A8A677-E649-46EA-ADA3-FA48B990AFB5}" srcOrd="0" destOrd="0" presId="urn:microsoft.com/office/officeart/2005/8/layout/vList2"/>
    <dgm:cxn modelId="{1E95431E-E4C5-4EBF-B797-0AC3BE4078A7}" type="presOf" srcId="{0639D761-0B40-4B0C-8ECE-650598185962}" destId="{66C329F1-1C62-43FF-8FAD-FE9A034AD1B2}" srcOrd="0" destOrd="0" presId="urn:microsoft.com/office/officeart/2005/8/layout/vList2"/>
    <dgm:cxn modelId="{EA8F8621-C351-4688-8905-606031CBF5F9}" srcId="{D8ECC6D7-7055-4242-ABDA-08924B91D4E5}" destId="{561DB970-BD84-41C5-B9DE-3E9422B28337}" srcOrd="2" destOrd="0" parTransId="{4A8FF442-C3D0-476C-8664-10D714F341BB}" sibTransId="{F1F3DB5D-0B22-48FB-B519-1445195E1F95}"/>
    <dgm:cxn modelId="{FEAAF33A-D341-4EC7-9CFA-5F66B23B0D7F}" srcId="{2110A69B-AB26-40C2-96CE-F3129EE0485A}" destId="{17D8E9C1-582F-46D7-B41F-75465A4EE829}" srcOrd="0" destOrd="0" parTransId="{9CF5758A-B763-4B7B-AA3A-4D9C08C01E3E}" sibTransId="{0E112C4E-E8F8-4F63-9288-F960B6C8F03D}"/>
    <dgm:cxn modelId="{512A5F3B-CB5F-48E9-940E-95A40D7246AB}" srcId="{32704A9C-2CB2-4D77-A40E-9DE1CE592976}" destId="{0639D761-0B40-4B0C-8ECE-650598185962}" srcOrd="2" destOrd="0" parTransId="{263FF81C-E543-48F8-BDE0-591C7BF06C91}" sibTransId="{7209DFEB-C256-481D-AB30-E67EC6C1555E}"/>
    <dgm:cxn modelId="{C9907243-6D95-4AED-A753-13A1B2692785}" type="presOf" srcId="{4F12F0E0-1C13-480E-8BA3-64E0C8A3B3B5}" destId="{6866B8CC-06D3-4819-885F-26BA4EA3C3B5}" srcOrd="0" destOrd="1" presId="urn:microsoft.com/office/officeart/2005/8/layout/vList2"/>
    <dgm:cxn modelId="{5C107F64-6BB9-4CD9-8E9C-7CAA513337AA}" type="presOf" srcId="{55C62BFE-B1FB-4E1F-94C9-DAC8D1E27440}" destId="{CE65DC4D-E0E7-4E53-A39B-5B46A8D19E45}" srcOrd="0" destOrd="2" presId="urn:microsoft.com/office/officeart/2005/8/layout/vList2"/>
    <dgm:cxn modelId="{2B0C1568-EDB7-4236-817B-48715E08EB16}" srcId="{D8ECC6D7-7055-4242-ABDA-08924B91D4E5}" destId="{EFF3DA2D-AE71-4F9A-AF9A-7CAC2451CDD6}" srcOrd="0" destOrd="0" parTransId="{3EF09C39-D52B-4B6C-9FC1-9A9A9CB059B8}" sibTransId="{E41F92FF-CC2A-4A3C-8361-9164BB6F04BF}"/>
    <dgm:cxn modelId="{A6EDEB4D-9167-421B-81B1-CB6C7D8EFB6A}" type="presOf" srcId="{561DB970-BD84-41C5-B9DE-3E9422B28337}" destId="{B448C34F-DF18-48E5-BF6B-7C9C607F6642}" srcOrd="0" destOrd="2" presId="urn:microsoft.com/office/officeart/2005/8/layout/vList2"/>
    <dgm:cxn modelId="{583C0B7D-4F52-456A-ADAD-7AAA1C80F677}" srcId="{32704A9C-2CB2-4D77-A40E-9DE1CE592976}" destId="{D8ECC6D7-7055-4242-ABDA-08924B91D4E5}" srcOrd="1" destOrd="0" parTransId="{CF43B475-CF28-4450-A7A6-D2D079DE1A94}" sibTransId="{10C4E97D-9F07-4B25-A8FE-9B9CFBCD89C3}"/>
    <dgm:cxn modelId="{36C2C47F-CB58-4FD6-98AF-EE84AB44C818}" type="presOf" srcId="{F5383350-C88B-4F44-A024-8A6F62D8B665}" destId="{B448C34F-DF18-48E5-BF6B-7C9C607F6642}" srcOrd="0" destOrd="1" presId="urn:microsoft.com/office/officeart/2005/8/layout/vList2"/>
    <dgm:cxn modelId="{9B145683-EEBE-4DE2-A447-F7A26486953F}" srcId="{0639D761-0B40-4B0C-8ECE-650598185962}" destId="{55C62BFE-B1FB-4E1F-94C9-DAC8D1E27440}" srcOrd="2" destOrd="0" parTransId="{B3B6A941-E40B-4F93-BBD9-ED17454F1CBE}" sibTransId="{466BFCBB-093B-427F-A1A9-41391D6C220C}"/>
    <dgm:cxn modelId="{288DEE86-C62E-4232-8C04-629F2088F019}" type="presOf" srcId="{11DEAEF1-736C-4B08-B7E4-C331D1A1D360}" destId="{CE65DC4D-E0E7-4E53-A39B-5B46A8D19E45}" srcOrd="0" destOrd="0" presId="urn:microsoft.com/office/officeart/2005/8/layout/vList2"/>
    <dgm:cxn modelId="{31E11191-6C7A-483E-AED3-4F69F975E9D6}" type="presOf" srcId="{EFF3DA2D-AE71-4F9A-AF9A-7CAC2451CDD6}" destId="{B448C34F-DF18-48E5-BF6B-7C9C607F6642}" srcOrd="0" destOrd="0" presId="urn:microsoft.com/office/officeart/2005/8/layout/vList2"/>
    <dgm:cxn modelId="{8FE22E95-9E0C-4560-8A33-8311972C51BC}" type="presOf" srcId="{5D2D12D9-0D70-454D-AF0B-AAA61CB8DFF8}" destId="{CE65DC4D-E0E7-4E53-A39B-5B46A8D19E45}" srcOrd="0" destOrd="1" presId="urn:microsoft.com/office/officeart/2005/8/layout/vList2"/>
    <dgm:cxn modelId="{2ABD9D99-8984-4533-8819-E1B0FA24E7C7}" srcId="{0639D761-0B40-4B0C-8ECE-650598185962}" destId="{830E7448-021D-4468-8375-D90DAC2C2094}" srcOrd="4" destOrd="0" parTransId="{F698B759-D79B-4717-A859-62F9556BE6D5}" sibTransId="{1C9CE86A-CE74-4ABC-9E23-0E3CE4A4893F}"/>
    <dgm:cxn modelId="{F1B15EAA-EA0D-4684-BC6B-E3BA0F76B722}" type="presOf" srcId="{2110A69B-AB26-40C2-96CE-F3129EE0485A}" destId="{B4139BBE-2618-4E89-A3CF-042FD26ABD39}" srcOrd="0" destOrd="0" presId="urn:microsoft.com/office/officeart/2005/8/layout/vList2"/>
    <dgm:cxn modelId="{D47758B2-4769-445A-BF4E-D8F7A2323364}" srcId="{0639D761-0B40-4B0C-8ECE-650598185962}" destId="{800E1F75-B169-459F-9925-05BA03323829}" srcOrd="3" destOrd="0" parTransId="{27B3811B-E27D-43A8-A1F9-340E26AB44ED}" sibTransId="{BAC9BD54-7B45-43B6-9E1C-204B4E3B0ADF}"/>
    <dgm:cxn modelId="{722981B3-B35D-48AE-A413-5A6B23D4525B}" type="presOf" srcId="{17D8E9C1-582F-46D7-B41F-75465A4EE829}" destId="{6866B8CC-06D3-4819-885F-26BA4EA3C3B5}" srcOrd="0" destOrd="0" presId="urn:microsoft.com/office/officeart/2005/8/layout/vList2"/>
    <dgm:cxn modelId="{4EA339E0-F979-4C1E-A5F0-BAE53A84B7D1}" srcId="{2110A69B-AB26-40C2-96CE-F3129EE0485A}" destId="{4F12F0E0-1C13-480E-8BA3-64E0C8A3B3B5}" srcOrd="1" destOrd="0" parTransId="{C32F911B-67EC-4154-B316-CDB5B95AB0C0}" sibTransId="{7E0F990C-D1AD-4C7D-B2C2-7DB6CC994BFC}"/>
    <dgm:cxn modelId="{D8B2C0E3-3D5D-475B-9875-E067B0C1B454}" type="presOf" srcId="{830E7448-021D-4468-8375-D90DAC2C2094}" destId="{CE65DC4D-E0E7-4E53-A39B-5B46A8D19E45}" srcOrd="0" destOrd="4" presId="urn:microsoft.com/office/officeart/2005/8/layout/vList2"/>
    <dgm:cxn modelId="{BEAE4FE9-7EE8-41BC-BBD3-6A03148A22D4}" srcId="{32704A9C-2CB2-4D77-A40E-9DE1CE592976}" destId="{2110A69B-AB26-40C2-96CE-F3129EE0485A}" srcOrd="0" destOrd="0" parTransId="{00CCDEBF-CB98-4AE2-A9AC-58809D507A66}" sibTransId="{D2DF0661-941E-48E2-8363-8F979AC4C7AB}"/>
    <dgm:cxn modelId="{C77D9AEB-C93B-40AA-9550-7DB120FE02FC}" type="presOf" srcId="{800E1F75-B169-459F-9925-05BA03323829}" destId="{CE65DC4D-E0E7-4E53-A39B-5B46A8D19E45}" srcOrd="0" destOrd="3" presId="urn:microsoft.com/office/officeart/2005/8/layout/vList2"/>
    <dgm:cxn modelId="{A76E4329-2805-41CD-90ED-842DEAAB25AE}" type="presParOf" srcId="{96A8A677-E649-46EA-ADA3-FA48B990AFB5}" destId="{B4139BBE-2618-4E89-A3CF-042FD26ABD39}" srcOrd="0" destOrd="0" presId="urn:microsoft.com/office/officeart/2005/8/layout/vList2"/>
    <dgm:cxn modelId="{6E281BB7-1F34-48A3-AF55-9F6D0F4BA265}" type="presParOf" srcId="{96A8A677-E649-46EA-ADA3-FA48B990AFB5}" destId="{6866B8CC-06D3-4819-885F-26BA4EA3C3B5}" srcOrd="1" destOrd="0" presId="urn:microsoft.com/office/officeart/2005/8/layout/vList2"/>
    <dgm:cxn modelId="{3570621C-AA80-4D51-935D-F651ADFE1D30}" type="presParOf" srcId="{96A8A677-E649-46EA-ADA3-FA48B990AFB5}" destId="{B5147E55-B527-4661-B943-D673105FC283}" srcOrd="2" destOrd="0" presId="urn:microsoft.com/office/officeart/2005/8/layout/vList2"/>
    <dgm:cxn modelId="{3AD46232-2C34-480E-80EE-7797E6600BFB}" type="presParOf" srcId="{96A8A677-E649-46EA-ADA3-FA48B990AFB5}" destId="{B448C34F-DF18-48E5-BF6B-7C9C607F6642}" srcOrd="3" destOrd="0" presId="urn:microsoft.com/office/officeart/2005/8/layout/vList2"/>
    <dgm:cxn modelId="{46E79D93-B750-4A74-84D9-7059098B2B4E}" type="presParOf" srcId="{96A8A677-E649-46EA-ADA3-FA48B990AFB5}" destId="{66C329F1-1C62-43FF-8FAD-FE9A034AD1B2}" srcOrd="4" destOrd="0" presId="urn:microsoft.com/office/officeart/2005/8/layout/vList2"/>
    <dgm:cxn modelId="{5DE82975-746C-437E-A1FD-9704AF67ABE3}" type="presParOf" srcId="{96A8A677-E649-46EA-ADA3-FA48B990AFB5}" destId="{CE65DC4D-E0E7-4E53-A39B-5B46A8D19E4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8D69B-99EF-4F10-B9E8-EB11099935C5}">
      <dsp:nvSpPr>
        <dsp:cNvPr id="0" name=""/>
        <dsp:cNvSpPr/>
      </dsp:nvSpPr>
      <dsp:spPr>
        <a:xfrm>
          <a:off x="0" y="416613"/>
          <a:ext cx="7270755" cy="15576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291" tIns="479044" rIns="564291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According to CDC, </a:t>
          </a:r>
          <a:r>
            <a:rPr lang="en-US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Drug Abuse 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is the use of illegal drugs or even prescription drugs in ways other than recommended.</a:t>
          </a:r>
        </a:p>
      </dsp:txBody>
      <dsp:txXfrm>
        <a:off x="0" y="416613"/>
        <a:ext cx="7270755" cy="1557674"/>
      </dsp:txXfrm>
    </dsp:sp>
    <dsp:sp modelId="{976B54DB-4439-42CD-BC8A-10CE046C0DC7}">
      <dsp:nvSpPr>
        <dsp:cNvPr id="0" name=""/>
        <dsp:cNvSpPr/>
      </dsp:nvSpPr>
      <dsp:spPr>
        <a:xfrm>
          <a:off x="363537" y="77133"/>
          <a:ext cx="5089528" cy="678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372" tIns="0" rIns="19237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Drug Abuse: </a:t>
          </a:r>
          <a:r>
            <a:rPr lang="en-US" sz="2300" kern="1200" dirty="0"/>
            <a:t>	</a:t>
          </a:r>
        </a:p>
      </dsp:txBody>
      <dsp:txXfrm>
        <a:off x="396681" y="110277"/>
        <a:ext cx="5023240" cy="612672"/>
      </dsp:txXfrm>
    </dsp:sp>
    <dsp:sp modelId="{F66F9ADA-89A2-4FDD-B8BF-D4EB0565802B}">
      <dsp:nvSpPr>
        <dsp:cNvPr id="0" name=""/>
        <dsp:cNvSpPr/>
      </dsp:nvSpPr>
      <dsp:spPr>
        <a:xfrm>
          <a:off x="0" y="2437968"/>
          <a:ext cx="7270755" cy="126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291" tIns="479044" rIns="564291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Illicitly manufactured Fentanyl, Heroin, LSD, Marijuana, etc.</a:t>
          </a:r>
          <a:endParaRPr lang="en-US" sz="2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437968"/>
        <a:ext cx="7270755" cy="1267875"/>
      </dsp:txXfrm>
    </dsp:sp>
    <dsp:sp modelId="{23ED30D5-87D9-4CFE-BC19-5EDC4FEA9421}">
      <dsp:nvSpPr>
        <dsp:cNvPr id="0" name=""/>
        <dsp:cNvSpPr/>
      </dsp:nvSpPr>
      <dsp:spPr>
        <a:xfrm>
          <a:off x="363537" y="2098488"/>
          <a:ext cx="5089528" cy="67896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372" tIns="0" rIns="19237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Illegal drugs: </a:t>
          </a:r>
          <a:endParaRPr lang="en-US" sz="2300" kern="1200" dirty="0"/>
        </a:p>
      </dsp:txBody>
      <dsp:txXfrm>
        <a:off x="396681" y="2131632"/>
        <a:ext cx="5023240" cy="612672"/>
      </dsp:txXfrm>
    </dsp:sp>
    <dsp:sp modelId="{DC336860-65BA-4104-9DAE-B95008F73794}">
      <dsp:nvSpPr>
        <dsp:cNvPr id="0" name=""/>
        <dsp:cNvSpPr/>
      </dsp:nvSpPr>
      <dsp:spPr>
        <a:xfrm>
          <a:off x="0" y="4169523"/>
          <a:ext cx="7270755" cy="1666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291" tIns="479044" rIns="564291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Opioids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Central Nervous System (CNS)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Stimulants	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</a:p>
      </dsp:txBody>
      <dsp:txXfrm>
        <a:off x="0" y="4169523"/>
        <a:ext cx="7270755" cy="1666350"/>
      </dsp:txXfrm>
    </dsp:sp>
    <dsp:sp modelId="{0855D2E2-B5F6-4E07-AD2B-19D75F7B0FE9}">
      <dsp:nvSpPr>
        <dsp:cNvPr id="0" name=""/>
        <dsp:cNvSpPr/>
      </dsp:nvSpPr>
      <dsp:spPr>
        <a:xfrm>
          <a:off x="363537" y="3830043"/>
          <a:ext cx="5089528" cy="67896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372" tIns="0" rIns="19237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prescription drugs:</a:t>
          </a:r>
          <a:endParaRPr lang="en-US" sz="2300" kern="1200" dirty="0"/>
        </a:p>
      </dsp:txBody>
      <dsp:txXfrm>
        <a:off x="396681" y="3863187"/>
        <a:ext cx="5023240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1E0B0-459D-454E-B846-4DEE6955FD2E}">
      <dsp:nvSpPr>
        <dsp:cNvPr id="0" name=""/>
        <dsp:cNvSpPr/>
      </dsp:nvSpPr>
      <dsp:spPr>
        <a:xfrm>
          <a:off x="0" y="1297788"/>
          <a:ext cx="6966408" cy="25467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0671" tIns="1020572" rIns="540671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Rule-based model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Traditional Machine Learning models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Deep learning-based models</a:t>
          </a:r>
        </a:p>
      </dsp:txBody>
      <dsp:txXfrm>
        <a:off x="0" y="1297788"/>
        <a:ext cx="6966408" cy="2546775"/>
      </dsp:txXfrm>
    </dsp:sp>
    <dsp:sp modelId="{A448B941-0E42-4848-8610-C303A967EB2B}">
      <dsp:nvSpPr>
        <dsp:cNvPr id="0" name=""/>
        <dsp:cNvSpPr/>
      </dsp:nvSpPr>
      <dsp:spPr>
        <a:xfrm>
          <a:off x="348320" y="1023361"/>
          <a:ext cx="4876485" cy="99766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320" tIns="0" rIns="184320" bIns="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Baseline Models:</a:t>
          </a:r>
        </a:p>
      </dsp:txBody>
      <dsp:txXfrm>
        <a:off x="397022" y="1072063"/>
        <a:ext cx="4779081" cy="9002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39BBE-2618-4E89-A3CF-042FD26ABD39}">
      <dsp:nvSpPr>
        <dsp:cNvPr id="0" name=""/>
        <dsp:cNvSpPr/>
      </dsp:nvSpPr>
      <dsp:spPr>
        <a:xfrm>
          <a:off x="0" y="118557"/>
          <a:ext cx="11235446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1. Rule based model:</a:t>
          </a:r>
          <a:endParaRPr lang="en-US" sz="2300" kern="1200"/>
        </a:p>
      </dsp:txBody>
      <dsp:txXfrm>
        <a:off x="26930" y="145487"/>
        <a:ext cx="11181586" cy="497795"/>
      </dsp:txXfrm>
    </dsp:sp>
    <dsp:sp modelId="{6866B8CC-06D3-4819-885F-26BA4EA3C3B5}">
      <dsp:nvSpPr>
        <dsp:cNvPr id="0" name=""/>
        <dsp:cNvSpPr/>
      </dsp:nvSpPr>
      <dsp:spPr>
        <a:xfrm>
          <a:off x="0" y="670212"/>
          <a:ext cx="11235446" cy="880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6725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  We construct a dictionary of words having drug names and abuse words. We go through each  tweet and 	   	   if we find the dictionary words then we label that tweet as DA.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  </a:t>
          </a:r>
          <a:r>
            <a:rPr lang="en-US" sz="1800" kern="1200" dirty="0" err="1"/>
            <a:t>Jaro</a:t>
          </a:r>
          <a:r>
            <a:rPr lang="en-US" sz="1800" kern="1200" dirty="0"/>
            <a:t>-Winkler string similarity measure.</a:t>
          </a:r>
        </a:p>
      </dsp:txBody>
      <dsp:txXfrm>
        <a:off x="0" y="670212"/>
        <a:ext cx="11235446" cy="880785"/>
      </dsp:txXfrm>
    </dsp:sp>
    <dsp:sp modelId="{B5147E55-B527-4661-B943-D673105FC283}">
      <dsp:nvSpPr>
        <dsp:cNvPr id="0" name=""/>
        <dsp:cNvSpPr/>
      </dsp:nvSpPr>
      <dsp:spPr>
        <a:xfrm>
          <a:off x="0" y="1550997"/>
          <a:ext cx="11235446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2. Traditional Machine Learning Models:</a:t>
          </a:r>
          <a:endParaRPr lang="en-US" sz="2300" kern="1200"/>
        </a:p>
      </dsp:txBody>
      <dsp:txXfrm>
        <a:off x="26930" y="1577927"/>
        <a:ext cx="11181586" cy="497795"/>
      </dsp:txXfrm>
    </dsp:sp>
    <dsp:sp modelId="{B448C34F-DF18-48E5-BF6B-7C9C607F6642}">
      <dsp:nvSpPr>
        <dsp:cNvPr id="0" name=""/>
        <dsp:cNvSpPr/>
      </dsp:nvSpPr>
      <dsp:spPr>
        <a:xfrm>
          <a:off x="0" y="2102652"/>
          <a:ext cx="11235446" cy="92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6725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  Naive Bayes (NB)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  Decision Tree (DT)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  Logistic Regression (LR)</a:t>
          </a:r>
        </a:p>
      </dsp:txBody>
      <dsp:txXfrm>
        <a:off x="0" y="2102652"/>
        <a:ext cx="11235446" cy="928395"/>
      </dsp:txXfrm>
    </dsp:sp>
    <dsp:sp modelId="{66C329F1-1C62-43FF-8FAD-FE9A034AD1B2}">
      <dsp:nvSpPr>
        <dsp:cNvPr id="0" name=""/>
        <dsp:cNvSpPr/>
      </dsp:nvSpPr>
      <dsp:spPr>
        <a:xfrm>
          <a:off x="0" y="3031048"/>
          <a:ext cx="11235446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3. Deep Learning-based Models:</a:t>
          </a:r>
          <a:endParaRPr lang="en-US" sz="2300" kern="1200" dirty="0"/>
        </a:p>
      </dsp:txBody>
      <dsp:txXfrm>
        <a:off x="26930" y="3057978"/>
        <a:ext cx="11181586" cy="497795"/>
      </dsp:txXfrm>
    </dsp:sp>
    <dsp:sp modelId="{CE65DC4D-E0E7-4E53-A39B-5B46A8D19E45}">
      <dsp:nvSpPr>
        <dsp:cNvPr id="0" name=""/>
        <dsp:cNvSpPr/>
      </dsp:nvSpPr>
      <dsp:spPr>
        <a:xfrm>
          <a:off x="0" y="3582703"/>
          <a:ext cx="11235446" cy="1571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6725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  Convolutional Neural Networks (CNN)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  Long Short-Term Memory (LSTM)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  Gated Recurrent Unit (GRU)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  Recurrent Convolutional Neural Network  (RCNN)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  Bidirectional LSTM (</a:t>
          </a:r>
          <a:r>
            <a:rPr lang="en-US" sz="1800" kern="1200" dirty="0" err="1"/>
            <a:t>BiLSTM</a:t>
          </a:r>
          <a:r>
            <a:rPr lang="en-US" sz="1800" kern="1200" dirty="0"/>
            <a:t>)</a:t>
          </a:r>
        </a:p>
      </dsp:txBody>
      <dsp:txXfrm>
        <a:off x="0" y="3582703"/>
        <a:ext cx="11235446" cy="1571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D0104-CF88-41D2-AA9A-2C1011281F4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2C0B7-A4DD-4E5B-A315-C535EC7D4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0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82C0B7-A4DD-4E5B-A315-C535EC7D4DD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57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9F4CF-F47B-447C-BD47-CE2016897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FC99D1-2B90-4EB2-A97D-123F61A7F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62E2E-32D8-491C-AB0A-0F4173EEA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87F80-B09E-4565-921A-9236E04D9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BD994-FFF1-42D1-89F4-6B4B001C9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8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B849A-5F4E-492C-A5D6-A00450E9D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105BF2-62C4-42B4-9EC3-98456A165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5D8FE-B7F0-4566-91B1-26694A927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A4497-EA63-4D59-B764-0C2610A3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33E7E-9043-471F-B0D2-BA7513F59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8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DEAF46-B640-4557-B5AD-72AF78FAA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36DCCF-659C-4AEE-B429-5871330F4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D2E17-4DDA-4AA9-8E16-9D6474886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D43AC-13C0-4333-BDE3-7352DEA33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B54B7-3BE5-49E8-881D-F998AE02D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4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DF026-DB71-44BA-8781-35C0BD68A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73157-227A-42D3-81F2-3DBACD65A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904DC-960C-42C3-A28F-9CABB1A5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CB9AB-88D0-48F8-8A17-4CED2524C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FC9E3-FF54-4746-9CCB-3F4F0ED1D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3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C4E61-5499-4BBC-BC44-9DCC42E3A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7D455-8241-4EAB-A28C-19990031A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0331B-3746-441E-B615-43607B746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C020A-F9C0-4BF4-AA51-2AB6B4E69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B01DE-307C-47D5-BACA-5A74B7B5E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56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B7C8D-C5DC-4A52-BB31-E39963A66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7B42B-B8C6-4D5D-8B8A-9A2BD8BDD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872BB-D4EF-409E-91FA-DB25F26C1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EC45A-F1A2-4BE6-8D43-B6DB98157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105DB-2AA2-4732-BCC5-64FE57B55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08D516-F68F-48AB-AA04-CF9782BF3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6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02ADC-6B10-4BCF-A4EC-671DE1B01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081CC-EFBC-45C6-9EAD-98C3A490B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9A1431-A07D-4C0C-B22E-4C79B56A5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85F44E-6BEE-43FB-8FDC-E81B6D4A72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05E08C-037E-4DF3-B6F8-08992E8447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EF15B3-FD26-4FE7-A3B0-494B7A391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D34FDA-E1A2-4ED5-A759-C59DE9DD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85BF01-FD1A-4149-8DFD-09728339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A7037-0722-492D-B8AF-3997A6B17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8F07C9-A2F2-4CC7-828C-A99B087BF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68A8DE-6A2B-45FF-B335-DE35970D4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BA82C-5E1A-4704-8E43-CDD92DFA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4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9A42B7-EB72-4DA8-B6E4-03B75D5A8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0C36E3-EC02-4085-B7D4-AFDE4BF93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757C1-AB32-4018-8BE7-2481521BC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2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08450-35CC-4BA3-979E-E91A4E41A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A060E-69EB-45FE-B414-CA7698A7E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A1DC91-B8DD-4B9C-8982-4E63919FF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DB0D3-B5B9-47DD-8988-B8F1BD66F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43FFF-36EB-4B17-A4A1-A6ADC0B9E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705FE-1C3E-44F5-AA6B-D5EE6C76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2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C462C-890E-4A10-8141-BA7FD170E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60499-5412-4BE4-82B4-20EF1D04D1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463095-6928-415C-9ADB-505A479A7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965015-8354-4DDD-9CA0-2C05ED569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AC02C-3163-4836-A05E-DDFA2253A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769DA-E38F-4746-9668-D7744FA8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0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8CC442-5149-402A-8B48-CE575D3B6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7A9C4-A1CF-4323-AEF2-6003C4C73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DAA02-43A2-4521-A5D5-B757B14571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743F4-8769-40B4-85DF-6CB8DE9F66AA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2C9D0-4395-4942-BA86-BBB856B21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FB38F-3739-4D19-8FA7-045B8FF63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1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13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DC87FDC-625A-4590-9AF7-156837994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559" y="2343023"/>
            <a:ext cx="3737164" cy="21862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9E8C6C2-FF47-49B5-9306-86150DA1D5B4}"/>
              </a:ext>
            </a:extLst>
          </p:cNvPr>
          <p:cNvSpPr/>
          <p:nvPr/>
        </p:nvSpPr>
        <p:spPr>
          <a:xfrm>
            <a:off x="818912" y="1926562"/>
            <a:ext cx="4676541" cy="236477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 Abuse Detection in Twitter-sphere: Graph-Based Approach</a:t>
            </a:r>
          </a:p>
          <a:p>
            <a:pPr algn="l"/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Authors: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Khaled Mohammed Saifuddin, Mohammed Ifte Khairul Islam, </a:t>
            </a:r>
            <a:r>
              <a:rPr lang="en-US" sz="1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Esra</a:t>
            </a:r>
            <a:r>
              <a:rPr lang="en-US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Akbas</a:t>
            </a:r>
            <a:endParaRPr lang="en-US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Presenter: Khaled Mohammed Saifuddin</a:t>
            </a:r>
          </a:p>
          <a:p>
            <a:pPr algn="l"/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482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4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A6F3DC-508C-45D5-B98D-3448B4927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234" y="2073715"/>
            <a:ext cx="6935759" cy="29930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Graph</a:t>
            </a:r>
          </a:p>
        </p:txBody>
      </p:sp>
      <p:sp>
        <p:nvSpPr>
          <p:cNvPr id="56" name="Rectangle 49">
            <a:extLst>
              <a:ext uri="{FF2B5EF4-FFF2-40B4-BE49-F238E27FC236}">
                <a16:creationId xmlns:a16="http://schemas.microsoft.com/office/drawing/2014/main" id="{81BD432D-FAB3-4B5D-BF27-4DA7C75B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1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1883640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5066757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968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8" name="Straight Connector 72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4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ED2D104E-CF86-4619-BAEA-07ABB9A1D18A}"/>
              </a:ext>
            </a:extLst>
          </p:cNvPr>
          <p:cNvSpPr/>
          <p:nvPr/>
        </p:nvSpPr>
        <p:spPr>
          <a:xfrm>
            <a:off x="1762792" y="2580592"/>
            <a:ext cx="603303" cy="56560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73DC924-711C-4A5C-B8AA-9590BFB9F733}"/>
              </a:ext>
            </a:extLst>
          </p:cNvPr>
          <p:cNvSpPr/>
          <p:nvPr/>
        </p:nvSpPr>
        <p:spPr>
          <a:xfrm>
            <a:off x="1923017" y="4275137"/>
            <a:ext cx="603303" cy="56560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218D63A-B653-4E2D-8599-CEFE33AB6AEB}"/>
              </a:ext>
            </a:extLst>
          </p:cNvPr>
          <p:cNvSpPr/>
          <p:nvPr/>
        </p:nvSpPr>
        <p:spPr>
          <a:xfrm>
            <a:off x="3147083" y="3119262"/>
            <a:ext cx="603303" cy="56560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33E1FB5-F0D2-4617-8903-F7A572AA1C44}"/>
              </a:ext>
            </a:extLst>
          </p:cNvPr>
          <p:cNvSpPr/>
          <p:nvPr/>
        </p:nvSpPr>
        <p:spPr>
          <a:xfrm>
            <a:off x="3371758" y="1261692"/>
            <a:ext cx="603303" cy="56560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73C4B50-52C8-4EC7-BCE2-855B7AB7770E}"/>
              </a:ext>
            </a:extLst>
          </p:cNvPr>
          <p:cNvSpPr/>
          <p:nvPr/>
        </p:nvSpPr>
        <p:spPr>
          <a:xfrm>
            <a:off x="4023665" y="3992334"/>
            <a:ext cx="603303" cy="56560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BACB4FF-405E-4699-990E-4AACA1E73174}"/>
              </a:ext>
            </a:extLst>
          </p:cNvPr>
          <p:cNvSpPr/>
          <p:nvPr/>
        </p:nvSpPr>
        <p:spPr>
          <a:xfrm>
            <a:off x="4710989" y="2553656"/>
            <a:ext cx="603303" cy="56560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1B57A0-11CE-4271-80F0-8712C6F9BFAC}"/>
              </a:ext>
            </a:extLst>
          </p:cNvPr>
          <p:cNvCxnSpPr>
            <a:cxnSpLocks/>
            <a:stCxn id="29" idx="3"/>
            <a:endCxn id="7" idx="7"/>
          </p:cNvCxnSpPr>
          <p:nvPr/>
        </p:nvCxnSpPr>
        <p:spPr>
          <a:xfrm flipH="1">
            <a:off x="2277743" y="1744467"/>
            <a:ext cx="1182367" cy="91895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A4E8708-E290-497C-8A47-FFBB0D08C858}"/>
              </a:ext>
            </a:extLst>
          </p:cNvPr>
          <p:cNvCxnSpPr>
            <a:cxnSpLocks/>
            <a:stCxn id="7" idx="4"/>
          </p:cNvCxnSpPr>
          <p:nvPr/>
        </p:nvCxnSpPr>
        <p:spPr>
          <a:xfrm>
            <a:off x="2064444" y="3146198"/>
            <a:ext cx="48471" cy="118517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2D55C54-F2B9-40CA-A065-16E6E651961C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3884509" y="1782550"/>
            <a:ext cx="914832" cy="85393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711140A-F01C-4CC5-863B-6B959861FA2E}"/>
              </a:ext>
            </a:extLst>
          </p:cNvPr>
          <p:cNvCxnSpPr>
            <a:cxnSpLocks/>
            <a:stCxn id="32" idx="4"/>
          </p:cNvCxnSpPr>
          <p:nvPr/>
        </p:nvCxnSpPr>
        <p:spPr>
          <a:xfrm flipH="1">
            <a:off x="4213563" y="3119262"/>
            <a:ext cx="799078" cy="92896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3171FA0-207C-4741-AF07-EE7EBC33A765}"/>
              </a:ext>
            </a:extLst>
          </p:cNvPr>
          <p:cNvCxnSpPr>
            <a:cxnSpLocks/>
            <a:stCxn id="28" idx="2"/>
          </p:cNvCxnSpPr>
          <p:nvPr/>
        </p:nvCxnSpPr>
        <p:spPr>
          <a:xfrm flipH="1" flipV="1">
            <a:off x="2277743" y="3024185"/>
            <a:ext cx="869340" cy="37788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E2EC6F6-ED1B-4010-81CB-E37E41C8E0EF}"/>
              </a:ext>
            </a:extLst>
          </p:cNvPr>
          <p:cNvCxnSpPr>
            <a:cxnSpLocks/>
            <a:endCxn id="28" idx="5"/>
          </p:cNvCxnSpPr>
          <p:nvPr/>
        </p:nvCxnSpPr>
        <p:spPr>
          <a:xfrm flipH="1" flipV="1">
            <a:off x="3662034" y="3602037"/>
            <a:ext cx="478208" cy="45831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6FB9483-0788-442B-A95A-2A74000282B3}"/>
              </a:ext>
            </a:extLst>
          </p:cNvPr>
          <p:cNvCxnSpPr>
            <a:cxnSpLocks/>
            <a:stCxn id="29" idx="4"/>
            <a:endCxn id="27" idx="0"/>
          </p:cNvCxnSpPr>
          <p:nvPr/>
        </p:nvCxnSpPr>
        <p:spPr>
          <a:xfrm flipH="1">
            <a:off x="2224669" y="1827298"/>
            <a:ext cx="1448741" cy="244783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A6FCF35-7BFA-4EBB-B804-3BF79B7E19D9}"/>
              </a:ext>
            </a:extLst>
          </p:cNvPr>
          <p:cNvSpPr txBox="1"/>
          <p:nvPr/>
        </p:nvSpPr>
        <p:spPr>
          <a:xfrm>
            <a:off x="6610704" y="1823552"/>
            <a:ext cx="51068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 consists of a set of nodes V and edges E.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Nodes: Real-life entity like social media users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Edges: Nodes are connected through edges.</a:t>
            </a:r>
          </a:p>
          <a:p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Here, we construct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graph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Twitter data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nodes are tweets or words of a tweet.</a:t>
            </a:r>
          </a:p>
          <a:p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40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8" name="Straight Connector 72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4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23924B3-1C8C-470A-8D88-07E3E486B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1314855"/>
            <a:ext cx="65913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60A216-4F85-4AAE-934E-6ADAE67E8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350" y="4800195"/>
            <a:ext cx="6591300" cy="742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A7CC818-A8B5-4956-A411-C2E03908441D}"/>
              </a:ext>
            </a:extLst>
          </p:cNvPr>
          <p:cNvSpPr txBox="1"/>
          <p:nvPr/>
        </p:nvSpPr>
        <p:spPr>
          <a:xfrm>
            <a:off x="1381076" y="796406"/>
            <a:ext cx="609924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Drug name with street terms: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6F95A0-9839-473B-B2B5-BB145F70827D}"/>
              </a:ext>
            </a:extLst>
          </p:cNvPr>
          <p:cNvSpPr txBox="1"/>
          <p:nvPr/>
        </p:nvSpPr>
        <p:spPr>
          <a:xfrm>
            <a:off x="1381176" y="4178134"/>
            <a:ext cx="609914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List of DA indicating terms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AFF696-AB17-4F6B-840C-01FA7AE8E6A9}"/>
              </a:ext>
            </a:extLst>
          </p:cNvPr>
          <p:cNvSpPr txBox="1"/>
          <p:nvPr/>
        </p:nvSpPr>
        <p:spPr>
          <a:xfrm>
            <a:off x="4157219" y="6553"/>
            <a:ext cx="6381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2651145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8" name="Straight Connector 72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4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D5135FF-AB6C-4B2A-8D26-FC7CB26E31F7}"/>
              </a:ext>
            </a:extLst>
          </p:cNvPr>
          <p:cNvSpPr txBox="1"/>
          <p:nvPr/>
        </p:nvSpPr>
        <p:spPr>
          <a:xfrm>
            <a:off x="3440782" y="490194"/>
            <a:ext cx="6381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Graph Construction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7DCDD6-9A7E-4268-9200-F888EC0A0FEA}"/>
              </a:ext>
            </a:extLst>
          </p:cNvPr>
          <p:cNvSpPr txBox="1"/>
          <p:nvPr/>
        </p:nvSpPr>
        <p:spPr>
          <a:xfrm>
            <a:off x="919113" y="1674673"/>
            <a:ext cx="109115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 are  different  ways  to  create  graphs  from text. 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construct two different types of text graphs from our corpus:</a:t>
            </a:r>
          </a:p>
          <a:p>
            <a:pPr marL="457200" indent="-457200">
              <a:buAutoNum type="alphaLcParenR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Corpus-level Text (CT) graph and </a:t>
            </a:r>
          </a:p>
          <a:p>
            <a:pPr marL="457200" indent="-457200">
              <a:buAutoNum type="alphaLcParenR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Document-level Text(DT) graph.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2CD14C-696E-4A2F-B324-49BD6B5E258D}"/>
              </a:ext>
            </a:extLst>
          </p:cNvPr>
          <p:cNvSpPr txBox="1"/>
          <p:nvPr/>
        </p:nvSpPr>
        <p:spPr>
          <a:xfrm>
            <a:off x="815418" y="3261391"/>
            <a:ext cx="111189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Corpus-level Text (CT) graph: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One single graph from all texts in our corpus. 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Each document/tweet as a node of the graph and define relations between them. 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                  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definition of relations     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F7041654-6C45-463A-B1B7-87341744E8D1}"/>
              </a:ext>
            </a:extLst>
          </p:cNvPr>
          <p:cNvSpPr/>
          <p:nvPr/>
        </p:nvSpPr>
        <p:spPr>
          <a:xfrm rot="18975558">
            <a:off x="6129535" y="4643565"/>
            <a:ext cx="568530" cy="3252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Left 30">
            <a:extLst>
              <a:ext uri="{FF2B5EF4-FFF2-40B4-BE49-F238E27FC236}">
                <a16:creationId xmlns:a16="http://schemas.microsoft.com/office/drawing/2014/main" id="{FE8F50AD-C8A0-4EC0-9407-CD0D207A875E}"/>
              </a:ext>
            </a:extLst>
          </p:cNvPr>
          <p:cNvSpPr/>
          <p:nvPr/>
        </p:nvSpPr>
        <p:spPr>
          <a:xfrm rot="12989690">
            <a:off x="7121789" y="4658486"/>
            <a:ext cx="656720" cy="2953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F78A01-5180-4D99-9DEC-4A76407BD4C8}"/>
              </a:ext>
            </a:extLst>
          </p:cNvPr>
          <p:cNvSpPr txBox="1"/>
          <p:nvPr/>
        </p:nvSpPr>
        <p:spPr>
          <a:xfrm>
            <a:off x="4953617" y="5172436"/>
            <a:ext cx="26538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o-occurrence Graph</a:t>
            </a:r>
            <a:endParaRPr lang="en-US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1B317AB-F149-41A3-BE09-D21ACC9D06A2}"/>
              </a:ext>
            </a:extLst>
          </p:cNvPr>
          <p:cNvSpPr txBox="1"/>
          <p:nvPr/>
        </p:nvSpPr>
        <p:spPr>
          <a:xfrm>
            <a:off x="7680281" y="5183327"/>
            <a:ext cx="24965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Similarity</a:t>
            </a:r>
            <a:r>
              <a:rPr lang="en-US" b="1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Graph</a:t>
            </a:r>
            <a:endParaRPr lang="en-US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37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8" name="Straight Connector 72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4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D5135FF-AB6C-4B2A-8D26-FC7CB26E31F7}"/>
              </a:ext>
            </a:extLst>
          </p:cNvPr>
          <p:cNvSpPr txBox="1"/>
          <p:nvPr/>
        </p:nvSpPr>
        <p:spPr>
          <a:xfrm>
            <a:off x="3440782" y="490194"/>
            <a:ext cx="7004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Co-occurrence graph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F78A01-5180-4D99-9DEC-4A76407BD4C8}"/>
              </a:ext>
            </a:extLst>
          </p:cNvPr>
          <p:cNvSpPr txBox="1"/>
          <p:nvPr/>
        </p:nvSpPr>
        <p:spPr>
          <a:xfrm>
            <a:off x="786968" y="1383514"/>
            <a:ext cx="1105309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o-occurrence Graph</a:t>
            </a:r>
          </a:p>
          <a:p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Documents are similar when words co-occur in them.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model this document-word co-occurrence relationship as a 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Bipartite graph, B (two sets of nodes and 	one set of edge)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sz="20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Node:</a:t>
            </a:r>
            <a:r>
              <a:rPr lang="en-US" sz="2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Documents and Unique words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Edge: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edges between nodes based on the TF-IDF score.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163720-680F-49D8-83D6-AA5C88334C6A}"/>
              </a:ext>
            </a:extLst>
          </p:cNvPr>
          <p:cNvSpPr txBox="1"/>
          <p:nvPr/>
        </p:nvSpPr>
        <p:spPr>
          <a:xfrm>
            <a:off x="786967" y="4574060"/>
            <a:ext cx="110530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From this bipartite graph, we construct 2 different corpus-level text graphs: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a.1.)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Homogeneous and,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a.2.)  Heterogeneous.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39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8" name="Straight Connector 72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4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7163720-680F-49D8-83D6-AA5C88334C6A}"/>
              </a:ext>
            </a:extLst>
          </p:cNvPr>
          <p:cNvSpPr txBox="1"/>
          <p:nvPr/>
        </p:nvSpPr>
        <p:spPr>
          <a:xfrm>
            <a:off x="767826" y="976973"/>
            <a:ext cx="112416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a.1.) Homogeneous Corpus-level Text (</a:t>
            </a:r>
            <a:r>
              <a:rPr lang="en-US" sz="2000" b="1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HoCT</a:t>
            </a:r>
            <a:r>
              <a:rPr lang="en-US" sz="2000" b="1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graph: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HoCT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is  a  weighted  projection  graph  from the  bipartite  graph B. 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 Homogeneous 	    	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en-US" sz="20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a.2.)  Heterogeneous Corpus-level Text (</a:t>
            </a:r>
            <a:r>
              <a:rPr lang="en-US" sz="2000" b="1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HeCT</a:t>
            </a:r>
            <a:r>
              <a:rPr lang="en-US" sz="2000" b="1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grap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h:</a:t>
            </a:r>
          </a:p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bipartite graph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we add word-word edges representing 	global word co-occurrence in the 	  	   whole corpus.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6B12D0-5C87-4B24-896B-77F02B954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983" y="2405581"/>
            <a:ext cx="5203994" cy="6443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91E2FB-8E57-407D-AD7E-A63D3353D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985" y="4811395"/>
            <a:ext cx="5203992" cy="10696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926B67-0C20-4233-8A6D-1BDCA1839AC6}"/>
              </a:ext>
            </a:extLst>
          </p:cNvPr>
          <p:cNvSpPr txBox="1"/>
          <p:nvPr/>
        </p:nvSpPr>
        <p:spPr>
          <a:xfrm>
            <a:off x="3827281" y="31988"/>
            <a:ext cx="7004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Co-occurrence graph</a:t>
            </a:r>
          </a:p>
        </p:txBody>
      </p:sp>
    </p:spTree>
    <p:extLst>
      <p:ext uri="{BB962C8B-B14F-4D97-AF65-F5344CB8AC3E}">
        <p14:creationId xmlns:p14="http://schemas.microsoft.com/office/powerpoint/2010/main" val="2792403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8" name="Straight Connector 72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4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CC00575-E622-42FA-9CB6-76F0A06D8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246" y="1203571"/>
            <a:ext cx="4773029" cy="42071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992F0D4-EEDD-4EF1-956C-0418E1140D4F}"/>
              </a:ext>
            </a:extLst>
          </p:cNvPr>
          <p:cNvSpPr/>
          <p:nvPr/>
        </p:nvSpPr>
        <p:spPr>
          <a:xfrm rot="15583898">
            <a:off x="1916757" y="1781562"/>
            <a:ext cx="1445672" cy="1818995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40A97F40-37B4-4440-B261-4743435C92B1}"/>
              </a:ext>
            </a:extLst>
          </p:cNvPr>
          <p:cNvSpPr/>
          <p:nvPr/>
        </p:nvSpPr>
        <p:spPr>
          <a:xfrm rot="4472288">
            <a:off x="9628367" y="579164"/>
            <a:ext cx="1336211" cy="1988385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F55FBF95-A424-4AF8-A74C-755CDE0F9010}"/>
              </a:ext>
            </a:extLst>
          </p:cNvPr>
          <p:cNvSpPr/>
          <p:nvPr/>
        </p:nvSpPr>
        <p:spPr>
          <a:xfrm rot="4472288">
            <a:off x="9691568" y="2939673"/>
            <a:ext cx="1336211" cy="1988385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B71463-A034-4B70-AAE6-1C7C977EF756}"/>
              </a:ext>
            </a:extLst>
          </p:cNvPr>
          <p:cNvSpPr txBox="1"/>
          <p:nvPr/>
        </p:nvSpPr>
        <p:spPr>
          <a:xfrm>
            <a:off x="2126807" y="2337116"/>
            <a:ext cx="1536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Bipartite</a:t>
            </a:r>
          </a:p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BB0FD6-ED4C-448C-AB66-40ABF25B5962}"/>
              </a:ext>
            </a:extLst>
          </p:cNvPr>
          <p:cNvSpPr txBox="1"/>
          <p:nvPr/>
        </p:nvSpPr>
        <p:spPr>
          <a:xfrm>
            <a:off x="9794446" y="1363631"/>
            <a:ext cx="1191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HoCT</a:t>
            </a:r>
            <a:endParaRPr lang="en-US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23F74D-1F91-4A9D-8936-373C339CA3BF}"/>
              </a:ext>
            </a:extLst>
          </p:cNvPr>
          <p:cNvSpPr txBox="1"/>
          <p:nvPr/>
        </p:nvSpPr>
        <p:spPr>
          <a:xfrm>
            <a:off x="9899168" y="3733810"/>
            <a:ext cx="1191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HeCT</a:t>
            </a:r>
            <a:endParaRPr lang="en-US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7AADF7-4FEB-4CE8-8BCF-EA54D594134C}"/>
              </a:ext>
            </a:extLst>
          </p:cNvPr>
          <p:cNvSpPr txBox="1"/>
          <p:nvPr/>
        </p:nvSpPr>
        <p:spPr>
          <a:xfrm>
            <a:off x="3874415" y="39159"/>
            <a:ext cx="7004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Co-occurrence graph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5FDA12-C4A7-46B2-B47E-035BE968CE1E}"/>
              </a:ext>
            </a:extLst>
          </p:cNvPr>
          <p:cNvSpPr txBox="1"/>
          <p:nvPr/>
        </p:nvSpPr>
        <p:spPr>
          <a:xfrm>
            <a:off x="3355944" y="5654429"/>
            <a:ext cx="738118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Fig. 1: Document-word bipartite graph (left) and its projection to a homogeneous corpus level text graph (right-top) and a heterogeneous corpus level text graph (right-bottom)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988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8" name="Straight Connector 72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4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77AADF7-4FEB-4CE8-8BCF-EA54D594134C}"/>
              </a:ext>
            </a:extLst>
          </p:cNvPr>
          <p:cNvSpPr txBox="1"/>
          <p:nvPr/>
        </p:nvSpPr>
        <p:spPr>
          <a:xfrm>
            <a:off x="3874415" y="39159"/>
            <a:ext cx="7004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Similarity graph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A528EB-4BCA-45DE-BD12-1ACCCA1E5982}"/>
              </a:ext>
            </a:extLst>
          </p:cNvPr>
          <p:cNvSpPr txBox="1"/>
          <p:nvPr/>
        </p:nvSpPr>
        <p:spPr>
          <a:xfrm>
            <a:off x="824843" y="954167"/>
            <a:ext cx="110812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Similarity-based Corpus-level Text (SCT) Graph</a:t>
            </a:r>
            <a:b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Constructing edges between nodes those who have similar latent feature.</a:t>
            </a:r>
          </a:p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 can be computed using Word2Vec,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GloVe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etc.</a:t>
            </a:r>
          </a:p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then apply the </a:t>
            </a:r>
            <a:r>
              <a:rPr lang="en-US" sz="2000" b="1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K-nearest neighbors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model and build edges among the neighbors.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1C459E-4D55-453B-B133-2523B6252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377" y="2974026"/>
            <a:ext cx="4418178" cy="10676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D2B324-9283-4F59-B0AC-6AAFBB7A3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494" y="4488433"/>
            <a:ext cx="5312165" cy="90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37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8" name="Straight Connector 72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4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77AADF7-4FEB-4CE8-8BCF-EA54D594134C}"/>
              </a:ext>
            </a:extLst>
          </p:cNvPr>
          <p:cNvSpPr txBox="1"/>
          <p:nvPr/>
        </p:nvSpPr>
        <p:spPr>
          <a:xfrm>
            <a:off x="3544477" y="28305"/>
            <a:ext cx="7004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Document-level Text graph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B5DA1E-DEB9-4900-A4C9-1D981676C1C6}"/>
              </a:ext>
            </a:extLst>
          </p:cNvPr>
          <p:cNvSpPr txBox="1"/>
          <p:nvPr/>
        </p:nvSpPr>
        <p:spPr>
          <a:xfrm>
            <a:off x="688160" y="914406"/>
            <a:ext cx="11199037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text graphs from each tweet by following two different approaches: 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b.1.) Local DT graph and,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b.2.) Global DT graph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000" b="1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b.1.) Local Document-level Text (LDT) Graph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-  In G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LDT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each unique word is a node, and build a word-word edge based on the local co-		             occurrence of words in the tweet for a fixed size sliding window. </a:t>
            </a:r>
          </a:p>
          <a:p>
            <a:endParaRPr lang="en-US" sz="20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b.2.) Global Document-level Text (GDT) Graph: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 </a:t>
            </a:r>
            <a:r>
              <a:rPr lang="en-US" sz="2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create a U×U global word-word adjacency matrix.</a:t>
            </a:r>
          </a:p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sz="2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add edges between 2 nodes if they appear in the same window in any document   		             even if they do not appear in the same window for that document. 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27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8" name="Straight Connector 72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4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992F0D4-EEDD-4EF1-956C-0418E1140D4F}"/>
              </a:ext>
            </a:extLst>
          </p:cNvPr>
          <p:cNvSpPr/>
          <p:nvPr/>
        </p:nvSpPr>
        <p:spPr>
          <a:xfrm rot="15583898">
            <a:off x="1480990" y="1781561"/>
            <a:ext cx="1445672" cy="1818995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40A97F40-37B4-4440-B261-4743435C92B1}"/>
              </a:ext>
            </a:extLst>
          </p:cNvPr>
          <p:cNvSpPr/>
          <p:nvPr/>
        </p:nvSpPr>
        <p:spPr>
          <a:xfrm rot="4472288">
            <a:off x="9628367" y="579164"/>
            <a:ext cx="1336211" cy="1988385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F55FBF95-A424-4AF8-A74C-755CDE0F9010}"/>
              </a:ext>
            </a:extLst>
          </p:cNvPr>
          <p:cNvSpPr/>
          <p:nvPr/>
        </p:nvSpPr>
        <p:spPr>
          <a:xfrm rot="4472288">
            <a:off x="9691568" y="2939673"/>
            <a:ext cx="1336211" cy="1988385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B71463-A034-4B70-AAE6-1C7C977EF756}"/>
              </a:ext>
            </a:extLst>
          </p:cNvPr>
          <p:cNvSpPr txBox="1"/>
          <p:nvPr/>
        </p:nvSpPr>
        <p:spPr>
          <a:xfrm>
            <a:off x="1579114" y="2491003"/>
            <a:ext cx="1315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BB0FD6-ED4C-448C-AB66-40ABF25B5962}"/>
              </a:ext>
            </a:extLst>
          </p:cNvPr>
          <p:cNvSpPr txBox="1"/>
          <p:nvPr/>
        </p:nvSpPr>
        <p:spPr>
          <a:xfrm>
            <a:off x="9763704" y="1426876"/>
            <a:ext cx="1191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23F74D-1F91-4A9D-8936-373C339CA3BF}"/>
              </a:ext>
            </a:extLst>
          </p:cNvPr>
          <p:cNvSpPr txBox="1"/>
          <p:nvPr/>
        </p:nvSpPr>
        <p:spPr>
          <a:xfrm>
            <a:off x="9944373" y="3733810"/>
            <a:ext cx="1191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9E6F74-6FD4-40CD-8AA7-39C15F088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332" y="1074293"/>
            <a:ext cx="5490124" cy="38341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0C2D70E-EC0A-45BE-8B91-1A5426F3115A}"/>
              </a:ext>
            </a:extLst>
          </p:cNvPr>
          <p:cNvSpPr txBox="1"/>
          <p:nvPr/>
        </p:nvSpPr>
        <p:spPr>
          <a:xfrm>
            <a:off x="3498332" y="5320141"/>
            <a:ext cx="70879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Fig. 2: Local (top) and global (bottom) document-level text graphs.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395CC0-C45D-466C-A196-BF3C49A63959}"/>
              </a:ext>
            </a:extLst>
          </p:cNvPr>
          <p:cNvSpPr txBox="1"/>
          <p:nvPr/>
        </p:nvSpPr>
        <p:spPr>
          <a:xfrm>
            <a:off x="3544477" y="28305"/>
            <a:ext cx="7004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Document-level Text graph</a:t>
            </a:r>
          </a:p>
        </p:txBody>
      </p:sp>
    </p:spTree>
    <p:extLst>
      <p:ext uri="{BB962C8B-B14F-4D97-AF65-F5344CB8AC3E}">
        <p14:creationId xmlns:p14="http://schemas.microsoft.com/office/powerpoint/2010/main" val="1830583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53C901-C622-45B4-A4D5-B16A44D06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758" y="1879675"/>
            <a:ext cx="5594050" cy="3028743"/>
          </a:xfrm>
        </p:spPr>
        <p:txBody>
          <a:bodyPr anchor="ctr">
            <a:normAutofit fontScale="90000"/>
          </a:bodyPr>
          <a:lstStyle/>
          <a:p>
            <a:r>
              <a:rPr lang="en-US" sz="5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Topic:</a:t>
            </a:r>
            <a:br>
              <a:rPr lang="en-US" sz="5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 Abuse Detection in Twitter-sphere: Graph-Based Approach</a:t>
            </a:r>
            <a:b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D41CD-AF1F-45BB-AAC8-A417CE5EF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1566" y="1108061"/>
            <a:ext cx="5164253" cy="457197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Drug Abuse</a:t>
            </a:r>
          </a:p>
          <a:p>
            <a:r>
              <a:rPr lang="en-US" sz="2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Research scopes in CS domain to detect Drug Abuse</a:t>
            </a:r>
          </a:p>
          <a:p>
            <a:r>
              <a:rPr lang="en-US" sz="2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Drug Abuse Detection using Twitter Data</a:t>
            </a:r>
          </a:p>
          <a:p>
            <a:r>
              <a:rPr lang="en-US" sz="2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Different approaches to construct text-graph from Twitter data</a:t>
            </a:r>
          </a:p>
          <a:p>
            <a:r>
              <a:rPr lang="en-US" sz="2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Graph Neural Networks</a:t>
            </a:r>
          </a:p>
          <a:p>
            <a:r>
              <a:rPr lang="en-US" sz="2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Drug Abuse Detection as node classification and graph classification task by exploiting Graph Neural Networks 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5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1C8602F-0017-4422-B61A-D1A2AF6F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08" y="666351"/>
            <a:ext cx="10558405" cy="30443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800" b="1" kern="1200" dirty="0">
                <a:solidFill>
                  <a:schemeClr val="bg1"/>
                </a:solidFill>
              </a:rPr>
              <a:t>Graph Learning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C060EA-4567-4AB2-88AF-8973C6EFAB1E}"/>
              </a:ext>
            </a:extLst>
          </p:cNvPr>
          <p:cNvCxnSpPr>
            <a:cxnSpLocks/>
          </p:cNvCxnSpPr>
          <p:nvPr/>
        </p:nvCxnSpPr>
        <p:spPr>
          <a:xfrm flipV="1">
            <a:off x="2633408" y="2182540"/>
            <a:ext cx="6915945" cy="597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7D406CA-686D-48BB-952C-D73B2A1F44B5}"/>
              </a:ext>
            </a:extLst>
          </p:cNvPr>
          <p:cNvCxnSpPr>
            <a:cxnSpLocks/>
          </p:cNvCxnSpPr>
          <p:nvPr/>
        </p:nvCxnSpPr>
        <p:spPr>
          <a:xfrm>
            <a:off x="2812996" y="4056597"/>
            <a:ext cx="684053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233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22" name="Picture 2" descr="Neighborhood exploration">
            <a:extLst>
              <a:ext uri="{FF2B5EF4-FFF2-40B4-BE49-F238E27FC236}">
                <a16:creationId xmlns:a16="http://schemas.microsoft.com/office/drawing/2014/main" id="{72AFB919-6C4C-4F3A-B534-8E1304270C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292" y="3224256"/>
            <a:ext cx="4451986" cy="1964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185CD52-8802-46EA-980F-6C1DF78C6E13}"/>
              </a:ext>
            </a:extLst>
          </p:cNvPr>
          <p:cNvSpPr txBox="1"/>
          <p:nvPr/>
        </p:nvSpPr>
        <p:spPr>
          <a:xfrm>
            <a:off x="2230079" y="2523781"/>
            <a:ext cx="1945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Basic Concept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98BBA3-FCD5-44F6-98C5-7060CBF1C22C}"/>
              </a:ext>
            </a:extLst>
          </p:cNvPr>
          <p:cNvSpPr txBox="1"/>
          <p:nvPr/>
        </p:nvSpPr>
        <p:spPr>
          <a:xfrm>
            <a:off x="7934866" y="2595805"/>
            <a:ext cx="2566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GNN Architecture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C79B9A-717F-42CF-A411-86189F376081}"/>
              </a:ext>
            </a:extLst>
          </p:cNvPr>
          <p:cNvCxnSpPr>
            <a:cxnSpLocks/>
          </p:cNvCxnSpPr>
          <p:nvPr/>
        </p:nvCxnSpPr>
        <p:spPr>
          <a:xfrm>
            <a:off x="5984341" y="2851842"/>
            <a:ext cx="0" cy="26798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9B13DBC-BDB6-4E76-AC30-D479A04142A9}"/>
              </a:ext>
            </a:extLst>
          </p:cNvPr>
          <p:cNvCxnSpPr>
            <a:cxnSpLocks/>
          </p:cNvCxnSpPr>
          <p:nvPr/>
        </p:nvCxnSpPr>
        <p:spPr>
          <a:xfrm>
            <a:off x="6252864" y="2851842"/>
            <a:ext cx="0" cy="26798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63953B1C-DD13-4899-BBBB-3BF325353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353" y="3179633"/>
            <a:ext cx="4581315" cy="2008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DBD9490-3E32-4E4F-8095-22B192D434A9}"/>
              </a:ext>
            </a:extLst>
          </p:cNvPr>
          <p:cNvSpPr/>
          <p:nvPr/>
        </p:nvSpPr>
        <p:spPr>
          <a:xfrm>
            <a:off x="-3048" y="415516"/>
            <a:ext cx="12188949" cy="89492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 Neural Network</a:t>
            </a:r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AD6442-B6B4-4891-BABB-A91B4304672D}"/>
              </a:ext>
            </a:extLst>
          </p:cNvPr>
          <p:cNvSpPr txBox="1"/>
          <p:nvPr/>
        </p:nvSpPr>
        <p:spPr>
          <a:xfrm>
            <a:off x="4986779" y="6212264"/>
            <a:ext cx="25555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Fig. 3: Graph Neural Network </a:t>
            </a:r>
          </a:p>
        </p:txBody>
      </p:sp>
    </p:spTree>
    <p:extLst>
      <p:ext uri="{BB962C8B-B14F-4D97-AF65-F5344CB8AC3E}">
        <p14:creationId xmlns:p14="http://schemas.microsoft.com/office/powerpoint/2010/main" val="2954576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CCFFD0-4F3A-43C7-B6F1-6407E0652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62883" y="2203383"/>
            <a:ext cx="4305300" cy="457200"/>
          </a:xfr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B024C79-33E8-4B6B-B05D-538B65407522}"/>
              </a:ext>
            </a:extLst>
          </p:cNvPr>
          <p:cNvSpPr txBox="1"/>
          <p:nvPr/>
        </p:nvSpPr>
        <p:spPr>
          <a:xfrm>
            <a:off x="1003962" y="1633374"/>
            <a:ext cx="6862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A layer of a GNN can be expressed as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078746-012B-4DBE-A4E6-B90B54AF81B7}"/>
              </a:ext>
            </a:extLst>
          </p:cNvPr>
          <p:cNvSpPr txBox="1"/>
          <p:nvPr/>
        </p:nvSpPr>
        <p:spPr>
          <a:xfrm>
            <a:off x="4162883" y="3066910"/>
            <a:ext cx="10887958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Where  ˆA = adjacency matrix with self-loop, </a:t>
            </a:r>
          </a:p>
          <a:p>
            <a:r>
              <a:rPr lang="en-US" sz="15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F(</a:t>
            </a:r>
            <a:r>
              <a:rPr lang="en-US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  <a:r>
              <a:rPr lang="en-US" sz="15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sz="15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Rn×m</a:t>
            </a:r>
            <a:r>
              <a:rPr lang="en-US" sz="15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be a matrix containing all n nodes with their features,</a:t>
            </a:r>
          </a:p>
          <a:p>
            <a:r>
              <a:rPr lang="en-US" sz="15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5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∈R </a:t>
            </a:r>
            <a:r>
              <a:rPr lang="en-US" sz="15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m×k</a:t>
            </a:r>
            <a:r>
              <a:rPr lang="en-US" sz="15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 a weight matrix, </a:t>
            </a:r>
          </a:p>
          <a:p>
            <a:r>
              <a:rPr lang="en-US" sz="15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l-GR" sz="15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5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 an activation function.</a:t>
            </a:r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83C8F5-89CB-44EE-B49B-4FA050E17FB0}"/>
              </a:ext>
            </a:extLst>
          </p:cNvPr>
          <p:cNvSpPr txBox="1"/>
          <p:nvPr/>
        </p:nvSpPr>
        <p:spPr>
          <a:xfrm>
            <a:off x="1003962" y="4290089"/>
            <a:ext cx="108879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Node Embedding:</a:t>
            </a:r>
          </a:p>
          <a:p>
            <a:r>
              <a:rPr lang="en-US" sz="2000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corpus-level text (</a:t>
            </a:r>
            <a:r>
              <a:rPr lang="en-US" sz="2000" b="0" i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400" b="0" i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HoCT</a:t>
            </a:r>
            <a:r>
              <a:rPr lang="en-US" sz="2000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400" b="0" i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HeCT</a:t>
            </a:r>
            <a:r>
              <a:rPr lang="en-US" sz="2000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G</a:t>
            </a:r>
            <a:r>
              <a:rPr lang="en-US" sz="1400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US" sz="2000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we apply </a:t>
            </a:r>
            <a:r>
              <a:rPr lang="en-US" sz="2000" b="1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GCN</a:t>
            </a:r>
            <a:r>
              <a:rPr lang="en-US" sz="2000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9369C9-3828-4D92-B7FE-474B0061CF59}"/>
              </a:ext>
            </a:extLst>
          </p:cNvPr>
          <p:cNvSpPr txBox="1"/>
          <p:nvPr/>
        </p:nvSpPr>
        <p:spPr>
          <a:xfrm>
            <a:off x="1003962" y="5066213"/>
            <a:ext cx="107134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 Embedding:</a:t>
            </a:r>
            <a:endParaRPr lang="en-US" sz="2000" b="1" i="0" u="sng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document-level text graphs, we apply </a:t>
            </a:r>
            <a:r>
              <a:rPr lang="en-US" sz="2000" b="1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Message passing mechanism-based GNN, and Gated graph neural networks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 G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GDT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G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LDT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respectively.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50830B5A-8D2F-4B3D-B5D6-77792258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906ABE-66E2-4F96-B954-624BCFA5A8D3}"/>
              </a:ext>
            </a:extLst>
          </p:cNvPr>
          <p:cNvSpPr/>
          <p:nvPr/>
        </p:nvSpPr>
        <p:spPr>
          <a:xfrm>
            <a:off x="-3048" y="415516"/>
            <a:ext cx="12188949" cy="89492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 Neural Network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64030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8DC18D-F7F8-43F6-9D72-75C77481A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GCN, each node is represented by aggregating its neighbors’ features along with its own features. </a:t>
            </a:r>
          </a:p>
          <a:p>
            <a:pPr marL="0" indent="0">
              <a:buNone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two-layer GCN can be expressed as: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7127A-FCE2-4510-8FE0-48723D71E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336" y="3003169"/>
            <a:ext cx="4709327" cy="5262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7D61C6-A1A1-41BD-B4F6-959B8D00380E}"/>
              </a:ext>
            </a:extLst>
          </p:cNvPr>
          <p:cNvSpPr txBox="1"/>
          <p:nvPr/>
        </p:nvSpPr>
        <p:spPr>
          <a:xfrm>
            <a:off x="1009218" y="3966748"/>
            <a:ext cx="1044489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is  the  normalized  symmetric adjacency matrix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A’ = adjacency matrix with 1s on  its  diagonal  for  the  self-loops. 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 = degree  matrix  of A’ where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D’ii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=∑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jA’ij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F(0)=X, where X is the initial features of nodes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W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trainable weights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8A3EFA-D29D-4601-95BD-EF99A9C70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790" y="4037192"/>
            <a:ext cx="1322433" cy="21199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DFD9690-657A-419B-B372-670AE6E13233}"/>
              </a:ext>
            </a:extLst>
          </p:cNvPr>
          <p:cNvSpPr/>
          <p:nvPr/>
        </p:nvSpPr>
        <p:spPr>
          <a:xfrm>
            <a:off x="8537253" y="4439100"/>
            <a:ext cx="2271860" cy="111236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two-layer GCN can capture 2-hop neighbors' information (k=2)</a:t>
            </a:r>
          </a:p>
        </p:txBody>
      </p:sp>
      <p:sp>
        <p:nvSpPr>
          <p:cNvPr id="3" name="Arrow: Curved Right 2">
            <a:extLst>
              <a:ext uri="{FF2B5EF4-FFF2-40B4-BE49-F238E27FC236}">
                <a16:creationId xmlns:a16="http://schemas.microsoft.com/office/drawing/2014/main" id="{CF7E2092-0329-452D-9414-D9D3DE55E32D}"/>
              </a:ext>
            </a:extLst>
          </p:cNvPr>
          <p:cNvSpPr/>
          <p:nvPr/>
        </p:nvSpPr>
        <p:spPr>
          <a:xfrm rot="18743929">
            <a:off x="7667380" y="3618716"/>
            <a:ext cx="397570" cy="1640768"/>
          </a:xfrm>
          <a:prstGeom prst="curv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F5750D32-B47D-42E4-AECB-AC4DE8CD6498}"/>
              </a:ext>
            </a:extLst>
          </p:cNvPr>
          <p:cNvSpPr/>
          <p:nvPr/>
        </p:nvSpPr>
        <p:spPr>
          <a:xfrm rot="10800000">
            <a:off x="5069149" y="3429128"/>
            <a:ext cx="2518281" cy="327917"/>
          </a:xfrm>
          <a:prstGeom prst="blockArc">
            <a:avLst>
              <a:gd name="adj1" fmla="val 10799998"/>
              <a:gd name="adj2" fmla="val 0"/>
              <a:gd name="adj3" fmla="val 25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345AD1-79C1-4851-B157-C2D4678397FD}"/>
              </a:ext>
            </a:extLst>
          </p:cNvPr>
          <p:cNvSpPr/>
          <p:nvPr/>
        </p:nvSpPr>
        <p:spPr>
          <a:xfrm>
            <a:off x="9277164" y="2769218"/>
            <a:ext cx="818077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4E4529-618D-4A0F-ACEB-FE3953A28A53}"/>
              </a:ext>
            </a:extLst>
          </p:cNvPr>
          <p:cNvSpPr/>
          <p:nvPr/>
        </p:nvSpPr>
        <p:spPr>
          <a:xfrm>
            <a:off x="9644579" y="2858358"/>
            <a:ext cx="81573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933911-F16F-4253-AF82-D2FDAAF50FEB}"/>
              </a:ext>
            </a:extLst>
          </p:cNvPr>
          <p:cNvSpPr/>
          <p:nvPr/>
        </p:nvSpPr>
        <p:spPr>
          <a:xfrm>
            <a:off x="10011994" y="2947434"/>
            <a:ext cx="81573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DA8719-9E93-4412-9A65-1075AF7BBE17}"/>
              </a:ext>
            </a:extLst>
          </p:cNvPr>
          <p:cNvSpPr txBox="1"/>
          <p:nvPr/>
        </p:nvSpPr>
        <p:spPr>
          <a:xfrm>
            <a:off x="9644579" y="3958829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Stack of GCN layers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2A0251-45EF-4CE6-93AE-0C7EF49A35E5}"/>
              </a:ext>
            </a:extLst>
          </p:cNvPr>
          <p:cNvSpPr/>
          <p:nvPr/>
        </p:nvSpPr>
        <p:spPr>
          <a:xfrm>
            <a:off x="3051" y="539573"/>
            <a:ext cx="12188949" cy="89492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 Convolutional Network (GCN)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82335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8DC18D-F7F8-43F6-9D72-75C77481A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515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MPM applies a reduction function ‘max’, which combines the maximum values on each dimension to form a new vector. Then it updates nodes’ representations based on their original representations and collected information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2A0251-45EF-4CE6-93AE-0C7EF49A35E5}"/>
              </a:ext>
            </a:extLst>
          </p:cNvPr>
          <p:cNvSpPr/>
          <p:nvPr/>
        </p:nvSpPr>
        <p:spPr>
          <a:xfrm>
            <a:off x="0" y="567854"/>
            <a:ext cx="12188949" cy="89492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Message Passing Mechanism based GNN (MPM)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E6C0B-5E64-4D64-84B8-358A79833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887" y="2704385"/>
            <a:ext cx="2562225" cy="1066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0BC7C6-CA07-4685-9904-14E53C275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49" y="4649945"/>
            <a:ext cx="3086100" cy="100965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D656C7-F665-49F0-97F2-024EE2D17CBB}"/>
              </a:ext>
            </a:extLst>
          </p:cNvPr>
          <p:cNvSpPr txBox="1"/>
          <p:nvPr/>
        </p:nvSpPr>
        <p:spPr>
          <a:xfrm>
            <a:off x="910235" y="3810864"/>
            <a:ext cx="1100186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Where, hi = messages received from i’s neighbors, </a:t>
            </a:r>
            <a:r>
              <a:rPr lang="en-US" sz="11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Npi</a:t>
            </a:r>
            <a:r>
              <a:rPr lang="en-US" sz="1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 the closest p words of node </a:t>
            </a:r>
            <a:r>
              <a:rPr lang="en-US" sz="11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eij</a:t>
            </a:r>
            <a:r>
              <a:rPr lang="en-US" sz="1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 the edge weight between node </a:t>
            </a:r>
            <a:r>
              <a:rPr lang="en-US" sz="11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j. max is a reduction function, 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842D32-E30D-4D0E-8AB5-511B1E2CA093}"/>
              </a:ext>
            </a:extLst>
          </p:cNvPr>
          <p:cNvSpPr txBox="1"/>
          <p:nvPr/>
        </p:nvSpPr>
        <p:spPr>
          <a:xfrm>
            <a:off x="985374" y="5756424"/>
            <a:ext cx="108515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Finally, sum up the node level representation to get the grap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representation 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passed through a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softmax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function to predict the label of the text.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03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8DC18D-F7F8-43F6-9D72-75C77481A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515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Similar to the MPM, a node receive information from its neighbors and then combine it with its own feature to get updated feature.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2A0251-45EF-4CE6-93AE-0C7EF49A35E5}"/>
              </a:ext>
            </a:extLst>
          </p:cNvPr>
          <p:cNvSpPr/>
          <p:nvPr/>
        </p:nvSpPr>
        <p:spPr>
          <a:xfrm>
            <a:off x="3051" y="539573"/>
            <a:ext cx="12188949" cy="89492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Gated Graph Neural Network (GGNN)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2302D0-8997-4228-904F-10F0C7E71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211" y="2605308"/>
            <a:ext cx="3497001" cy="1776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61486E-3E84-4805-8C0F-211E7C1A6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662" y="5208849"/>
            <a:ext cx="2909583" cy="746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D76031-82CF-4170-8398-8509851669D7}"/>
              </a:ext>
            </a:extLst>
          </p:cNvPr>
          <p:cNvSpPr txBox="1"/>
          <p:nvPr/>
        </p:nvSpPr>
        <p:spPr>
          <a:xfrm>
            <a:off x="978099" y="4267593"/>
            <a:ext cx="1037570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ht-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and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ht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 the representation of nodes at layer 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 - 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and 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respectively 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 used as update gate and reset gate to determine the degree of neighbors’ information that contributes to the representation of nodes. </a:t>
            </a:r>
            <a:b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139F53-0A7F-4123-B752-F9C2BF5EE821}"/>
              </a:ext>
            </a:extLst>
          </p:cNvPr>
          <p:cNvSpPr txBox="1"/>
          <p:nvPr/>
        </p:nvSpPr>
        <p:spPr>
          <a:xfrm>
            <a:off x="1076143" y="6121676"/>
            <a:ext cx="10613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Finally, a readout function is used to get the text level representation from nodes.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33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8DC18D-F7F8-43F6-9D72-75C77481A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515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2A0251-45EF-4CE6-93AE-0C7EF49A35E5}"/>
              </a:ext>
            </a:extLst>
          </p:cNvPr>
          <p:cNvSpPr/>
          <p:nvPr/>
        </p:nvSpPr>
        <p:spPr>
          <a:xfrm>
            <a:off x="3051" y="539573"/>
            <a:ext cx="12188949" cy="89492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GNN Learning: Loss Function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FC4814-7A37-44EE-B229-73CC0066C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480" y="2294052"/>
            <a:ext cx="2533650" cy="723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716B57-6EBC-46B7-BE35-1E991EC03EA7}"/>
              </a:ext>
            </a:extLst>
          </p:cNvPr>
          <p:cNvSpPr txBox="1"/>
          <p:nvPr/>
        </p:nvSpPr>
        <p:spPr>
          <a:xfrm>
            <a:off x="3979682" y="3378046"/>
            <a:ext cx="10471609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5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tweets/documents that have labels, </a:t>
            </a:r>
          </a:p>
          <a:p>
            <a:r>
              <a:rPr lang="en-US" sz="15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dimension of the output features/the number of classes</a:t>
            </a:r>
          </a:p>
          <a:p>
            <a:r>
              <a:rPr lang="en-US" sz="15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 =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label matrix</a:t>
            </a:r>
          </a:p>
          <a:p>
            <a:r>
              <a:rPr lang="en-US" sz="15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F(2) = 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embedding of tweets that we get from GNN.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723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5E08B-46D8-4E55-9EE0-841641CCB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0" y="2767106"/>
            <a:ext cx="3124019" cy="8807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 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3EEFB8CD-58AC-44CB-9F0E-651DE2B274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50385"/>
              </p:ext>
            </p:extLst>
          </p:nvPr>
        </p:nvGraphicFramePr>
        <p:xfrm>
          <a:off x="4694549" y="1033254"/>
          <a:ext cx="6966408" cy="486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9458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9BCC51CC-382D-4077-ADC6-4ABADE0598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193814"/>
              </p:ext>
            </p:extLst>
          </p:nvPr>
        </p:nvGraphicFramePr>
        <p:xfrm>
          <a:off x="486384" y="389106"/>
          <a:ext cx="11235446" cy="5272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590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54A581-FDE3-4025-B8D4-523C7815E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 Analysis: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0FEDEB-92C3-4544-A36F-4CC4C785F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6709" y="2272946"/>
            <a:ext cx="4297640" cy="1038225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CB52DC-8572-4260-B2D6-31D3D2B31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299" y="5119434"/>
            <a:ext cx="4191000" cy="11525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2D133FB-E9A1-4278-9999-BFD5799CBDB4}"/>
              </a:ext>
            </a:extLst>
          </p:cNvPr>
          <p:cNvSpPr txBox="1"/>
          <p:nvPr/>
        </p:nvSpPr>
        <p:spPr>
          <a:xfrm>
            <a:off x="1180707" y="1843464"/>
            <a:ext cx="60944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Rule based model: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818210-51CD-494F-A206-CCD7C193AAD0}"/>
              </a:ext>
            </a:extLst>
          </p:cNvPr>
          <p:cNvSpPr txBox="1"/>
          <p:nvPr/>
        </p:nvSpPr>
        <p:spPr>
          <a:xfrm>
            <a:off x="1180707" y="3333647"/>
            <a:ext cx="60944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Traditional Machine Learning Models: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1856D7-1C83-4930-94FF-507989380651}"/>
              </a:ext>
            </a:extLst>
          </p:cNvPr>
          <p:cNvSpPr txBox="1"/>
          <p:nvPr/>
        </p:nvSpPr>
        <p:spPr>
          <a:xfrm>
            <a:off x="1274976" y="4680616"/>
            <a:ext cx="60944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Deep Learning-based Models: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B467373-9E70-4ED0-A1BE-8C4C2583C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299" y="3691891"/>
            <a:ext cx="4210050" cy="95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38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D057E-9B84-4877-B3B7-6F0A36E29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64" y="1683756"/>
            <a:ext cx="3667509" cy="2501979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Drug Abuse?????</a:t>
            </a:r>
            <a:endParaRPr lang="en-US" sz="4000" b="1" dirty="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4279B81C-614A-43D0-B610-698ACD0416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396974"/>
              </p:ext>
            </p:extLst>
          </p:nvPr>
        </p:nvGraphicFramePr>
        <p:xfrm>
          <a:off x="4588164" y="511388"/>
          <a:ext cx="7270755" cy="5913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6302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54A581-FDE3-4025-B8D4-523C7815E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 Analysis: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D133FB-E9A1-4278-9999-BFD5799CBDB4}"/>
              </a:ext>
            </a:extLst>
          </p:cNvPr>
          <p:cNvSpPr txBox="1"/>
          <p:nvPr/>
        </p:nvSpPr>
        <p:spPr>
          <a:xfrm>
            <a:off x="1171280" y="1714044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Proposed models: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78B659-F1AB-4943-847D-66A5E8306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499" y="2237115"/>
            <a:ext cx="4848225" cy="101192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3AFFA3B-CF6F-46E0-9638-176DB25BA2DA}"/>
              </a:ext>
            </a:extLst>
          </p:cNvPr>
          <p:cNvSpPr txBox="1"/>
          <p:nvPr/>
        </p:nvSpPr>
        <p:spPr>
          <a:xfrm>
            <a:off x="1171280" y="6134203"/>
            <a:ext cx="1085967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Fig. 4: Comparison between the performance of the proposed graph-based DA detection models and the baseline models. Here we present the best baseline models from each type.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946E67E-34D5-44A2-8D0B-740157F19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690" y="3273357"/>
            <a:ext cx="7154944" cy="283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05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54A581-FDE3-4025-B8D4-523C7815E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 Analysis:</a:t>
            </a:r>
            <a:endParaRPr lang="en-US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C1AA0F-5DEB-48FA-A455-876341FBB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0" y="2827885"/>
            <a:ext cx="5517289" cy="2786280"/>
          </a:xfrm>
          <a:prstGeom prst="rect">
            <a:avLst/>
          </a:prstGeom>
        </p:spPr>
      </p:pic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EF9E7D42-4746-4D46-931F-78ABAA851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639" y="2827885"/>
            <a:ext cx="5950365" cy="246576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A0CDC3B-8FFD-4866-997A-1846C70BB820}"/>
              </a:ext>
            </a:extLst>
          </p:cNvPr>
          <p:cNvSpPr txBox="1"/>
          <p:nvPr/>
        </p:nvSpPr>
        <p:spPr>
          <a:xfrm>
            <a:off x="921264" y="1805855"/>
            <a:ext cx="609437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Insight analysis on abuse related tweets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5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5050EB-3714-482F-8FD5-0CB24109B432}"/>
              </a:ext>
            </a:extLst>
          </p:cNvPr>
          <p:cNvSpPr txBox="1"/>
          <p:nvPr/>
        </p:nvSpPr>
        <p:spPr>
          <a:xfrm>
            <a:off x="999241" y="5578464"/>
            <a:ext cx="497739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 between the normalized frequency score of top 10 frequent words in the positive tweets and the negative tweets.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75C422-1F7D-49FE-9242-34178C6239BB}"/>
              </a:ext>
            </a:extLst>
          </p:cNvPr>
          <p:cNvSpPr txBox="1"/>
          <p:nvPr/>
        </p:nvSpPr>
        <p:spPr>
          <a:xfrm>
            <a:off x="6745877" y="5614165"/>
            <a:ext cx="51811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 between the normalized frequency score of top 10 frequent words in the negative tweets and the positive tweets.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F30A1B-23D8-4DDA-BD9F-1724CD2FFCC8}"/>
              </a:ext>
            </a:extLst>
          </p:cNvPr>
          <p:cNvSpPr txBox="1"/>
          <p:nvPr/>
        </p:nvSpPr>
        <p:spPr>
          <a:xfrm>
            <a:off x="5352001" y="6264398"/>
            <a:ext cx="193514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5: Insight analysis</a:t>
            </a:r>
          </a:p>
        </p:txBody>
      </p:sp>
    </p:spTree>
    <p:extLst>
      <p:ext uri="{BB962C8B-B14F-4D97-AF65-F5344CB8AC3E}">
        <p14:creationId xmlns:p14="http://schemas.microsoft.com/office/powerpoint/2010/main" val="2444560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B2BBFCC4-35F3-47B8-B425-DB785F273A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 r="1" b="1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27" name="Freeform: Shape 32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33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CEA8D-9FBA-4DDE-AF6D-028C1038F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     </a:t>
            </a:r>
            <a:r>
              <a:rPr lang="en-US" sz="4400" b="1" dirty="0">
                <a:solidFill>
                  <a:srgbClr val="FFFF00"/>
                </a:solidFill>
              </a:rPr>
              <a:t>Any question???</a:t>
            </a:r>
          </a:p>
        </p:txBody>
      </p:sp>
      <p:grpSp>
        <p:nvGrpSpPr>
          <p:cNvPr id="36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36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7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8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9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0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3144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40E50-7117-463E-8804-DC30DA8C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7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Consequences of Drug Abuse	</a:t>
            </a:r>
            <a:r>
              <a:rPr lang="en-US" sz="370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84" name="Content Placeholder 6">
            <a:extLst>
              <a:ext uri="{FF2B5EF4-FFF2-40B4-BE49-F238E27FC236}">
                <a16:creationId xmlns:a16="http://schemas.microsoft.com/office/drawing/2014/main" id="{63EEDC70-30D8-43DB-B00C-740B510FA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Brain damage, memory loss, attention difficulties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Cancer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Cardiac Arrest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 Disease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Liver, lung, and Kidney Disease</a:t>
            </a:r>
          </a:p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Respiratory arrest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Stroke and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Death</a:t>
            </a:r>
          </a:p>
        </p:txBody>
      </p:sp>
    </p:spTree>
    <p:extLst>
      <p:ext uri="{BB962C8B-B14F-4D97-AF65-F5344CB8AC3E}">
        <p14:creationId xmlns:p14="http://schemas.microsoft.com/office/powerpoint/2010/main" val="1097278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04E6F6-81C3-4E95-A093-75809FC53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Consequences…</a:t>
            </a:r>
            <a:r>
              <a:rPr lang="en-US" sz="4000" b="1" dirty="0">
                <a:solidFill>
                  <a:srgbClr val="FFFFFF"/>
                </a:solidFill>
              </a:rPr>
              <a:t>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D7DA6B-802B-497E-9ED1-C56D0AEFD2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748" y="2256086"/>
            <a:ext cx="5131088" cy="384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85F1332-CDAD-446E-8DFE-28CD8D361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5165" y="2292573"/>
            <a:ext cx="5131087" cy="384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51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2380868"/>
            <a:ext cx="11982332" cy="2087795"/>
            <a:chOff x="143163" y="5763486"/>
            <a:chExt cx="11982332" cy="73955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A64CCA-AE2F-4F7F-A4C0-9E03853EF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67" y="48491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Drug Abuse Detection: Approaches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11687-892E-47E2-A7D8-75F9161DC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Survey-based system: </a:t>
            </a:r>
          </a:p>
          <a:p>
            <a:pPr marL="0" indent="0">
              <a:buNone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National Poisoning Data System (NPDS), Centers for Disease Control and Prevention 	(CDC), and Drug Abuse Warning Network (DAWN), etc.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Problem: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</a:t>
            </a:r>
            <a:r>
              <a:rPr lang="en-US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iled to report in real-time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Reluctance of sharing drug abuse information due to potential social stigma and 	                   defame.</a:t>
            </a:r>
            <a:endParaRPr lang="en-US" sz="20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 marL="2286000" lvl="5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A989AC-144D-4C6E-8948-315DE9234B86}"/>
              </a:ext>
            </a:extLst>
          </p:cNvPr>
          <p:cNvSpPr/>
          <p:nvPr/>
        </p:nvSpPr>
        <p:spPr>
          <a:xfrm>
            <a:off x="4681849" y="4675871"/>
            <a:ext cx="3252247" cy="914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could be the solution???</a:t>
            </a:r>
            <a:endParaRPr lang="en-US" sz="18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983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2380868"/>
            <a:ext cx="11982332" cy="2087795"/>
            <a:chOff x="143163" y="5763486"/>
            <a:chExt cx="11982332" cy="73955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A64CCA-AE2F-4F7F-A4C0-9E03853EF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43" y="414504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11687-892E-47E2-A7D8-75F9161DC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Media Data: </a:t>
            </a:r>
          </a:p>
          <a:p>
            <a:pPr marL="0" indent="0">
              <a:buNone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Has become a significant platform for information sharing.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Drug-addicted people willingly share their problems and personal things on social media.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Real-time data that helps us to monitor and detect DA events in real-time.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Problem: 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 possible to manually curate information from large volumes of data	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sz="20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 marL="2286000" lvl="5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FABDC44-112B-440C-A968-3E292C5D7F64}"/>
              </a:ext>
            </a:extLst>
          </p:cNvPr>
          <p:cNvSpPr/>
          <p:nvPr/>
        </p:nvSpPr>
        <p:spPr>
          <a:xfrm>
            <a:off x="4509268" y="4748614"/>
            <a:ext cx="3252247" cy="914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could be the solution???</a:t>
            </a:r>
            <a:endParaRPr lang="en-US" sz="18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00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2380868"/>
            <a:ext cx="11982332" cy="2087795"/>
            <a:chOff x="143163" y="5763486"/>
            <a:chExt cx="11982332" cy="73955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A64CCA-AE2F-4F7F-A4C0-9E03853EF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43" y="414504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11687-892E-47E2-A7D8-75F9161DC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173" y="1574011"/>
            <a:ext cx="10515600" cy="132064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Rule-based approach: </a:t>
            </a:r>
          </a:p>
          <a:p>
            <a:pPr marL="0" indent="0">
              <a:buNone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Some researchers detected DA events using a rule-based concept with a dictionary of words.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656910BF-91F4-49BD-9E18-17677F06BB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088877"/>
              </p:ext>
            </p:extLst>
          </p:nvPr>
        </p:nvGraphicFramePr>
        <p:xfrm>
          <a:off x="2352510" y="2741154"/>
          <a:ext cx="81280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4030444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530033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Drugs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Abuse terms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77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Fentanyl, Morphine, Oxycodone, Hydrocodone, Hydromorphone,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Overdose, High, Addiction, Abuse, Stoned, Blunt,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98222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2EAAF8F-1702-4615-8728-3715CD05D496}"/>
              </a:ext>
            </a:extLst>
          </p:cNvPr>
          <p:cNvSpPr txBox="1"/>
          <p:nvPr/>
        </p:nvSpPr>
        <p:spPr>
          <a:xfrm>
            <a:off x="1048733" y="3902922"/>
            <a:ext cx="99676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However, this is not efficient due to the huge use of informal and slang terms on 	  social media by users.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45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2380868"/>
            <a:ext cx="11982332" cy="2087795"/>
            <a:chOff x="143163" y="5763486"/>
            <a:chExt cx="11982332" cy="73955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A64CCA-AE2F-4F7F-A4C0-9E03853EF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43" y="414504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11687-892E-47E2-A7D8-75F9161DC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592" y="1392192"/>
            <a:ext cx="10515600" cy="505130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learning-based model: </a:t>
            </a:r>
          </a:p>
          <a:p>
            <a:pPr marL="0" indent="0">
              <a:buNone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Some researchers have considered this problem as a text classification problem and explore 	different machine learning models in this domain.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1400" b="0" i="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The selection of the best feature.</a:t>
            </a:r>
          </a:p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 learning-based model: </a:t>
            </a:r>
          </a:p>
          <a:p>
            <a:pPr marL="457200" lvl="1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Deep learning models, which can learn  features  automatically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RNN (LSTM,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BiLSTM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, GRU), CNN, etc.</a:t>
            </a:r>
          </a:p>
          <a:p>
            <a:pPr marL="457200" lvl="1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457200" lvl="1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Fail to capture 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global word co-occurrences when there are very long-distance 	dependencies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238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12551</TotalTime>
  <Words>1800</Words>
  <Application>Microsoft Office PowerPoint</Application>
  <PresentationFormat>Widescreen</PresentationFormat>
  <Paragraphs>226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Presentation Topic:  Drug Abuse Detection in Twitter-sphere: Graph-Based Approach  </vt:lpstr>
      <vt:lpstr>What is Drug Abuse?????</vt:lpstr>
      <vt:lpstr>Consequences of Drug Abuse  </vt:lpstr>
      <vt:lpstr>Consequences…:</vt:lpstr>
      <vt:lpstr>  Drug Abuse Detection: Approaches</vt:lpstr>
      <vt:lpstr>Solution</vt:lpstr>
      <vt:lpstr>Solutions</vt:lpstr>
      <vt:lpstr>Solutions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Graph Learning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Experiments </vt:lpstr>
      <vt:lpstr>PowerPoint Presentation</vt:lpstr>
      <vt:lpstr>Result Analysis:</vt:lpstr>
      <vt:lpstr>Result Analysis:</vt:lpstr>
      <vt:lpstr>Result Analysis: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Exam</dc:title>
  <dc:creator>ha- mim</dc:creator>
  <cp:lastModifiedBy>ha- mim</cp:lastModifiedBy>
  <cp:revision>974</cp:revision>
  <dcterms:created xsi:type="dcterms:W3CDTF">2021-09-07T01:42:34Z</dcterms:created>
  <dcterms:modified xsi:type="dcterms:W3CDTF">2022-02-02T22:35:47Z</dcterms:modified>
</cp:coreProperties>
</file>