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64" r:id="rId3"/>
    <p:sldId id="257" r:id="rId4"/>
    <p:sldId id="258" r:id="rId5"/>
    <p:sldId id="259" r:id="rId6"/>
    <p:sldId id="266" r:id="rId7"/>
    <p:sldId id="263" r:id="rId8"/>
    <p:sldId id="276" r:id="rId9"/>
    <p:sldId id="267" r:id="rId10"/>
    <p:sldId id="260" r:id="rId11"/>
    <p:sldId id="271" r:id="rId12"/>
    <p:sldId id="272" r:id="rId13"/>
    <p:sldId id="274" r:id="rId14"/>
    <p:sldId id="273" r:id="rId15"/>
    <p:sldId id="277" r:id="rId16"/>
    <p:sldId id="275" r:id="rId17"/>
    <p:sldId id="261" r:id="rId18"/>
    <p:sldId id="280" r:id="rId19"/>
    <p:sldId id="278" r:id="rId20"/>
    <p:sldId id="279" r:id="rId21"/>
    <p:sldId id="281" r:id="rId22"/>
    <p:sldId id="265" r:id="rId23"/>
    <p:sldId id="282" r:id="rId24"/>
    <p:sldId id="268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660"/>
  </p:normalViewPr>
  <p:slideViewPr>
    <p:cSldViewPr snapToGrid="0">
      <p:cViewPr varScale="1">
        <p:scale>
          <a:sx n="81" d="100"/>
          <a:sy n="81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7E972B-8E2E-436B-8B31-F7151D5B43D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294B1F-5BBB-48DC-951C-9C006146C2F5}">
      <dgm:prSet custT="1"/>
      <dgm:spPr/>
      <dgm:t>
        <a:bodyPr/>
        <a:lstStyle/>
        <a:p>
          <a:endParaRPr lang="en-US" sz="2000" dirty="0"/>
        </a:p>
        <a:p>
          <a:r>
            <a:rPr lang="en-US" sz="4000" dirty="0"/>
            <a:t>Drug-Drug-Interactions (DDI)</a:t>
          </a:r>
        </a:p>
        <a:p>
          <a:r>
            <a:rPr lang="en-US" sz="3200" dirty="0"/>
            <a:t>	         What &amp; Why?</a:t>
          </a:r>
        </a:p>
      </dgm:t>
    </dgm:pt>
    <dgm:pt modelId="{9C93C3D4-1815-4AA9-88EE-6F86E65E0436}" type="parTrans" cxnId="{3648C5CB-2AE0-4F5A-9CBC-B6391594CC29}">
      <dgm:prSet/>
      <dgm:spPr/>
      <dgm:t>
        <a:bodyPr/>
        <a:lstStyle/>
        <a:p>
          <a:endParaRPr lang="en-US"/>
        </a:p>
      </dgm:t>
    </dgm:pt>
    <dgm:pt modelId="{9B674882-9954-41A0-AA84-D2ACA6F5D2EC}" type="sibTrans" cxnId="{3648C5CB-2AE0-4F5A-9CBC-B6391594CC29}">
      <dgm:prSet/>
      <dgm:spPr/>
      <dgm:t>
        <a:bodyPr/>
        <a:lstStyle/>
        <a:p>
          <a:endParaRPr lang="en-US"/>
        </a:p>
      </dgm:t>
    </dgm:pt>
    <dgm:pt modelId="{990715A3-1F11-48A9-AE11-4BC898923E59}">
      <dgm:prSet custT="1"/>
      <dgm:spPr/>
      <dgm:t>
        <a:bodyPr/>
        <a:lstStyle/>
        <a:p>
          <a:endParaRPr lang="en-US" sz="1400" u="sng" dirty="0"/>
        </a:p>
        <a:p>
          <a:r>
            <a:rPr lang="en-US" sz="3200" u="sng" dirty="0"/>
            <a:t>Our Research</a:t>
          </a:r>
          <a:endParaRPr lang="en-US" sz="1100" dirty="0"/>
        </a:p>
        <a:p>
          <a:r>
            <a:rPr lang="en-US" sz="2400" dirty="0"/>
            <a:t>     SMILES strings (</a:t>
          </a:r>
          <a:r>
            <a:rPr lang="en-US" sz="1600" dirty="0"/>
            <a:t>Simplified Molecular Input Line-Entry System</a:t>
          </a:r>
          <a:r>
            <a:rPr lang="en-US" sz="2400" dirty="0"/>
            <a:t>)</a:t>
          </a:r>
        </a:p>
        <a:p>
          <a:r>
            <a:rPr lang="en-US" sz="2400" dirty="0"/>
            <a:t>     Extract chemical substructures 	</a:t>
          </a:r>
        </a:p>
        <a:p>
          <a:r>
            <a:rPr lang="en-US" sz="2400" dirty="0"/>
            <a:t>     Graph approach </a:t>
          </a:r>
        </a:p>
        <a:p>
          <a:r>
            <a:rPr lang="en-US" sz="2400" dirty="0"/>
            <a:t>     GNN </a:t>
          </a:r>
          <a:r>
            <a:rPr lang="es-MX" sz="2400" dirty="0" err="1"/>
            <a:t>to</a:t>
          </a:r>
          <a:r>
            <a:rPr lang="es-MX" sz="2400" dirty="0"/>
            <a:t> </a:t>
          </a:r>
          <a:r>
            <a:rPr lang="es-MX" sz="2400" dirty="0" err="1"/>
            <a:t>generate</a:t>
          </a:r>
          <a:r>
            <a:rPr lang="es-MX" sz="2400" dirty="0"/>
            <a:t> </a:t>
          </a:r>
          <a:r>
            <a:rPr lang="es-MX" sz="2400" dirty="0" err="1"/>
            <a:t>node</a:t>
          </a:r>
          <a:r>
            <a:rPr lang="es-MX" sz="2400" dirty="0"/>
            <a:t> </a:t>
          </a:r>
          <a:r>
            <a:rPr lang="es-MX" sz="2400" dirty="0" err="1"/>
            <a:t>embeddings</a:t>
          </a:r>
          <a:endParaRPr lang="es-MX" sz="2400" dirty="0"/>
        </a:p>
        <a:p>
          <a:r>
            <a:rPr lang="en-US" sz="2400" dirty="0"/>
            <a:t>     Concatenate to generate DDIs features</a:t>
          </a:r>
        </a:p>
        <a:p>
          <a:r>
            <a:rPr lang="en-US" sz="2400" dirty="0"/>
            <a:t>     Use ML classifiers for DDI prediction</a:t>
          </a:r>
        </a:p>
      </dgm:t>
    </dgm:pt>
    <dgm:pt modelId="{BA63D18D-7E7B-4A7F-B753-B1F3B54E378B}" type="parTrans" cxnId="{2FF71582-F48F-4B47-9691-D311591E0CC6}">
      <dgm:prSet/>
      <dgm:spPr/>
      <dgm:t>
        <a:bodyPr/>
        <a:lstStyle/>
        <a:p>
          <a:endParaRPr lang="en-US"/>
        </a:p>
      </dgm:t>
    </dgm:pt>
    <dgm:pt modelId="{CECA4D0D-811A-4F12-85F2-46DA13A26FE4}" type="sibTrans" cxnId="{2FF71582-F48F-4B47-9691-D311591E0CC6}">
      <dgm:prSet/>
      <dgm:spPr/>
      <dgm:t>
        <a:bodyPr/>
        <a:lstStyle/>
        <a:p>
          <a:endParaRPr lang="en-US"/>
        </a:p>
      </dgm:t>
    </dgm:pt>
    <dgm:pt modelId="{A3151B29-1EF1-4338-863A-D0DDFFC5217E}" type="pres">
      <dgm:prSet presAssocID="{8D7E972B-8E2E-436B-8B31-F7151D5B43D0}" presName="vert0" presStyleCnt="0">
        <dgm:presLayoutVars>
          <dgm:dir/>
          <dgm:animOne val="branch"/>
          <dgm:animLvl val="lvl"/>
        </dgm:presLayoutVars>
      </dgm:prSet>
      <dgm:spPr/>
    </dgm:pt>
    <dgm:pt modelId="{1BB1A99D-EF8C-42DE-A7AB-93E45C37598D}" type="pres">
      <dgm:prSet presAssocID="{67294B1F-5BBB-48DC-951C-9C006146C2F5}" presName="thickLine" presStyleLbl="alignNode1" presStyleIdx="0" presStyleCnt="2"/>
      <dgm:spPr/>
    </dgm:pt>
    <dgm:pt modelId="{3AF4D822-5184-42AB-866F-4E715BAA7968}" type="pres">
      <dgm:prSet presAssocID="{67294B1F-5BBB-48DC-951C-9C006146C2F5}" presName="horz1" presStyleCnt="0"/>
      <dgm:spPr/>
    </dgm:pt>
    <dgm:pt modelId="{FAF787C0-0F34-4210-A0E1-F27608C71B36}" type="pres">
      <dgm:prSet presAssocID="{67294B1F-5BBB-48DC-951C-9C006146C2F5}" presName="tx1" presStyleLbl="revTx" presStyleIdx="0" presStyleCnt="2"/>
      <dgm:spPr/>
    </dgm:pt>
    <dgm:pt modelId="{02530320-8A81-4BA0-AA43-381AE9F38FF9}" type="pres">
      <dgm:prSet presAssocID="{67294B1F-5BBB-48DC-951C-9C006146C2F5}" presName="vert1" presStyleCnt="0"/>
      <dgm:spPr/>
    </dgm:pt>
    <dgm:pt modelId="{EB3C5BC6-DA6A-44EF-BE73-F5A27400E094}" type="pres">
      <dgm:prSet presAssocID="{990715A3-1F11-48A9-AE11-4BC898923E59}" presName="thickLine" presStyleLbl="alignNode1" presStyleIdx="1" presStyleCnt="2"/>
      <dgm:spPr/>
    </dgm:pt>
    <dgm:pt modelId="{B00FFF42-E25D-4E0C-9DB7-933C3DEDFA8C}" type="pres">
      <dgm:prSet presAssocID="{990715A3-1F11-48A9-AE11-4BC898923E59}" presName="horz1" presStyleCnt="0"/>
      <dgm:spPr/>
    </dgm:pt>
    <dgm:pt modelId="{5D44DAE2-7F4F-4331-A66B-AF8009F5C8AE}" type="pres">
      <dgm:prSet presAssocID="{990715A3-1F11-48A9-AE11-4BC898923E59}" presName="tx1" presStyleLbl="revTx" presStyleIdx="1" presStyleCnt="2" custScaleY="158816"/>
      <dgm:spPr/>
    </dgm:pt>
    <dgm:pt modelId="{C75588DE-BF1B-421E-BE61-500D4CC87CBC}" type="pres">
      <dgm:prSet presAssocID="{990715A3-1F11-48A9-AE11-4BC898923E59}" presName="vert1" presStyleCnt="0"/>
      <dgm:spPr/>
    </dgm:pt>
  </dgm:ptLst>
  <dgm:cxnLst>
    <dgm:cxn modelId="{CB775101-6467-4B0F-BF16-30D26E1D10B6}" type="presOf" srcId="{67294B1F-5BBB-48DC-951C-9C006146C2F5}" destId="{FAF787C0-0F34-4210-A0E1-F27608C71B36}" srcOrd="0" destOrd="0" presId="urn:microsoft.com/office/officeart/2008/layout/LinedList"/>
    <dgm:cxn modelId="{BBBCFC2E-40D0-4997-A147-DD2571354470}" type="presOf" srcId="{8D7E972B-8E2E-436B-8B31-F7151D5B43D0}" destId="{A3151B29-1EF1-4338-863A-D0DDFFC5217E}" srcOrd="0" destOrd="0" presId="urn:microsoft.com/office/officeart/2008/layout/LinedList"/>
    <dgm:cxn modelId="{2FF71582-F48F-4B47-9691-D311591E0CC6}" srcId="{8D7E972B-8E2E-436B-8B31-F7151D5B43D0}" destId="{990715A3-1F11-48A9-AE11-4BC898923E59}" srcOrd="1" destOrd="0" parTransId="{BA63D18D-7E7B-4A7F-B753-B1F3B54E378B}" sibTransId="{CECA4D0D-811A-4F12-85F2-46DA13A26FE4}"/>
    <dgm:cxn modelId="{97D06E83-7A8A-4878-9FCB-7D38266AF138}" type="presOf" srcId="{990715A3-1F11-48A9-AE11-4BC898923E59}" destId="{5D44DAE2-7F4F-4331-A66B-AF8009F5C8AE}" srcOrd="0" destOrd="0" presId="urn:microsoft.com/office/officeart/2008/layout/LinedList"/>
    <dgm:cxn modelId="{3648C5CB-2AE0-4F5A-9CBC-B6391594CC29}" srcId="{8D7E972B-8E2E-436B-8B31-F7151D5B43D0}" destId="{67294B1F-5BBB-48DC-951C-9C006146C2F5}" srcOrd="0" destOrd="0" parTransId="{9C93C3D4-1815-4AA9-88EE-6F86E65E0436}" sibTransId="{9B674882-9954-41A0-AA84-D2ACA6F5D2EC}"/>
    <dgm:cxn modelId="{BBE64519-7A6F-4A25-9EAB-6260E69AB968}" type="presParOf" srcId="{A3151B29-1EF1-4338-863A-D0DDFFC5217E}" destId="{1BB1A99D-EF8C-42DE-A7AB-93E45C37598D}" srcOrd="0" destOrd="0" presId="urn:microsoft.com/office/officeart/2008/layout/LinedList"/>
    <dgm:cxn modelId="{B3C03787-43F9-4443-B540-B67678FBA7BF}" type="presParOf" srcId="{A3151B29-1EF1-4338-863A-D0DDFFC5217E}" destId="{3AF4D822-5184-42AB-866F-4E715BAA7968}" srcOrd="1" destOrd="0" presId="urn:microsoft.com/office/officeart/2008/layout/LinedList"/>
    <dgm:cxn modelId="{22D25B82-13ED-4025-8DB2-25EF7CCD1633}" type="presParOf" srcId="{3AF4D822-5184-42AB-866F-4E715BAA7968}" destId="{FAF787C0-0F34-4210-A0E1-F27608C71B36}" srcOrd="0" destOrd="0" presId="urn:microsoft.com/office/officeart/2008/layout/LinedList"/>
    <dgm:cxn modelId="{F2B26F0E-ADE2-4319-A7CD-C1CDF20EBFF5}" type="presParOf" srcId="{3AF4D822-5184-42AB-866F-4E715BAA7968}" destId="{02530320-8A81-4BA0-AA43-381AE9F38FF9}" srcOrd="1" destOrd="0" presId="urn:microsoft.com/office/officeart/2008/layout/LinedList"/>
    <dgm:cxn modelId="{5550E6EF-349A-4763-AD31-7CD2A7318C91}" type="presParOf" srcId="{A3151B29-1EF1-4338-863A-D0DDFFC5217E}" destId="{EB3C5BC6-DA6A-44EF-BE73-F5A27400E094}" srcOrd="2" destOrd="0" presId="urn:microsoft.com/office/officeart/2008/layout/LinedList"/>
    <dgm:cxn modelId="{65CB3653-56B3-4B3A-AED7-F2F25686BB40}" type="presParOf" srcId="{A3151B29-1EF1-4338-863A-D0DDFFC5217E}" destId="{B00FFF42-E25D-4E0C-9DB7-933C3DEDFA8C}" srcOrd="3" destOrd="0" presId="urn:microsoft.com/office/officeart/2008/layout/LinedList"/>
    <dgm:cxn modelId="{33C88337-A673-4C8E-8173-CE7F504599C7}" type="presParOf" srcId="{B00FFF42-E25D-4E0C-9DB7-933C3DEDFA8C}" destId="{5D44DAE2-7F4F-4331-A66B-AF8009F5C8AE}" srcOrd="0" destOrd="0" presId="urn:microsoft.com/office/officeart/2008/layout/LinedList"/>
    <dgm:cxn modelId="{05BAFE9B-8F2F-45E6-B31F-E6ECEFA25572}" type="presParOf" srcId="{B00FFF42-E25D-4E0C-9DB7-933C3DEDFA8C}" destId="{C75588DE-BF1B-421E-BE61-500D4CC87CB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B1A99D-EF8C-42DE-A7AB-93E45C37598D}">
      <dsp:nvSpPr>
        <dsp:cNvPr id="0" name=""/>
        <dsp:cNvSpPr/>
      </dsp:nvSpPr>
      <dsp:spPr>
        <a:xfrm>
          <a:off x="0" y="967"/>
          <a:ext cx="65417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F787C0-0F34-4210-A0E1-F27608C71B36}">
      <dsp:nvSpPr>
        <dsp:cNvPr id="0" name=""/>
        <dsp:cNvSpPr/>
      </dsp:nvSpPr>
      <dsp:spPr>
        <a:xfrm>
          <a:off x="0" y="967"/>
          <a:ext cx="6541731" cy="20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Drug-Drug-Interactions (DDI)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	         What &amp; Why?</a:t>
          </a:r>
        </a:p>
      </dsp:txBody>
      <dsp:txXfrm>
        <a:off x="0" y="967"/>
        <a:ext cx="6541731" cy="2000138"/>
      </dsp:txXfrm>
    </dsp:sp>
    <dsp:sp modelId="{EB3C5BC6-DA6A-44EF-BE73-F5A27400E094}">
      <dsp:nvSpPr>
        <dsp:cNvPr id="0" name=""/>
        <dsp:cNvSpPr/>
      </dsp:nvSpPr>
      <dsp:spPr>
        <a:xfrm>
          <a:off x="0" y="2001106"/>
          <a:ext cx="65417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4DAE2-7F4F-4331-A66B-AF8009F5C8AE}">
      <dsp:nvSpPr>
        <dsp:cNvPr id="0" name=""/>
        <dsp:cNvSpPr/>
      </dsp:nvSpPr>
      <dsp:spPr>
        <a:xfrm>
          <a:off x="0" y="2001106"/>
          <a:ext cx="6535342" cy="31765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u="sng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u="sng" kern="1200" dirty="0"/>
            <a:t>Our Research</a:t>
          </a:r>
          <a:endParaRPr lang="en-US" sz="11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     SMILES strings (</a:t>
          </a:r>
          <a:r>
            <a:rPr lang="en-US" sz="1600" kern="1200" dirty="0"/>
            <a:t>Simplified Molecular Input Line-Entry System</a:t>
          </a:r>
          <a:r>
            <a:rPr lang="en-US" sz="2400" kern="1200" dirty="0"/>
            <a:t>)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     Extract chemical substructures 	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     Graph approach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     GNN </a:t>
          </a:r>
          <a:r>
            <a:rPr lang="es-MX" sz="2400" kern="1200" dirty="0" err="1"/>
            <a:t>to</a:t>
          </a:r>
          <a:r>
            <a:rPr lang="es-MX" sz="2400" kern="1200" dirty="0"/>
            <a:t> </a:t>
          </a:r>
          <a:r>
            <a:rPr lang="es-MX" sz="2400" kern="1200" dirty="0" err="1"/>
            <a:t>generate</a:t>
          </a:r>
          <a:r>
            <a:rPr lang="es-MX" sz="2400" kern="1200" dirty="0"/>
            <a:t> </a:t>
          </a:r>
          <a:r>
            <a:rPr lang="es-MX" sz="2400" kern="1200" dirty="0" err="1"/>
            <a:t>node</a:t>
          </a:r>
          <a:r>
            <a:rPr lang="es-MX" sz="2400" kern="1200" dirty="0"/>
            <a:t> </a:t>
          </a:r>
          <a:r>
            <a:rPr lang="es-MX" sz="2400" kern="1200" dirty="0" err="1"/>
            <a:t>embeddings</a:t>
          </a:r>
          <a:endParaRPr lang="es-MX" sz="2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     Concatenate to generate DDIs features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     Use ML classifiers for DDI prediction</a:t>
          </a:r>
        </a:p>
      </dsp:txBody>
      <dsp:txXfrm>
        <a:off x="0" y="2001106"/>
        <a:ext cx="6535342" cy="3176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A4D3B-BAF8-47D1-8338-95E3544CDEB4}" type="datetimeFigureOut">
              <a:rPr lang="es-MX" smtClean="0"/>
              <a:t>24/11/2021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798EB-1750-4EF7-8211-2234B0C56F0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198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F798EB-1750-4EF7-8211-2234B0C56F03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9823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 abstract here? 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F798EB-1750-4EF7-8211-2234B0C56F03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7894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F798EB-1750-4EF7-8211-2234B0C56F03}" type="slidenum">
              <a:rPr lang="es-MX" smtClean="0"/>
              <a:t>21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784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9B46-D614-4C87-B08C-82412833D21F}" type="datetimeFigureOut">
              <a:rPr lang="es-MX" smtClean="0"/>
              <a:t>24/11/2021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61AA-A0ED-44B7-89DB-43B6495A17CB}" type="slidenum">
              <a:rPr lang="es-MX" smtClean="0"/>
              <a:t>‹#›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5363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9B46-D614-4C87-B08C-82412833D21F}" type="datetimeFigureOut">
              <a:rPr lang="es-MX" smtClean="0"/>
              <a:t>24/11/2021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61AA-A0ED-44B7-89DB-43B6495A17C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5682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9B46-D614-4C87-B08C-82412833D21F}" type="datetimeFigureOut">
              <a:rPr lang="es-MX" smtClean="0"/>
              <a:t>24/11/2021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61AA-A0ED-44B7-89DB-43B6495A17C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9454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9B46-D614-4C87-B08C-82412833D21F}" type="datetimeFigureOut">
              <a:rPr lang="es-MX" smtClean="0"/>
              <a:t>24/11/2021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61AA-A0ED-44B7-89DB-43B6495A17C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687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9B46-D614-4C87-B08C-82412833D21F}" type="datetimeFigureOut">
              <a:rPr lang="es-MX" smtClean="0"/>
              <a:t>24/11/2021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61AA-A0ED-44B7-89DB-43B6495A17CB}" type="slidenum">
              <a:rPr lang="es-MX" smtClean="0"/>
              <a:t>‹#›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475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9B46-D614-4C87-B08C-82412833D21F}" type="datetimeFigureOut">
              <a:rPr lang="es-MX" smtClean="0"/>
              <a:t>24/11/2021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61AA-A0ED-44B7-89DB-43B6495A17C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6177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9B46-D614-4C87-B08C-82412833D21F}" type="datetimeFigureOut">
              <a:rPr lang="es-MX" smtClean="0"/>
              <a:t>24/11/2021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61AA-A0ED-44B7-89DB-43B6495A17C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6544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9B46-D614-4C87-B08C-82412833D21F}" type="datetimeFigureOut">
              <a:rPr lang="es-MX" smtClean="0"/>
              <a:t>24/11/2021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61AA-A0ED-44B7-89DB-43B6495A17C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323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9B46-D614-4C87-B08C-82412833D21F}" type="datetimeFigureOut">
              <a:rPr lang="es-MX" smtClean="0"/>
              <a:t>24/11/2021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61AA-A0ED-44B7-89DB-43B6495A17C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9412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64C9B46-D614-4C87-B08C-82412833D21F}" type="datetimeFigureOut">
              <a:rPr lang="es-MX" smtClean="0"/>
              <a:t>24/11/2021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2961AA-A0ED-44B7-89DB-43B6495A17C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0903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9B46-D614-4C87-B08C-82412833D21F}" type="datetimeFigureOut">
              <a:rPr lang="es-MX" smtClean="0"/>
              <a:t>24/11/2021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61AA-A0ED-44B7-89DB-43B6495A17CB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612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64C9B46-D614-4C87-B08C-82412833D21F}" type="datetimeFigureOut">
              <a:rPr lang="es-MX" smtClean="0"/>
              <a:t>24/11/2021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42961AA-A0ED-44B7-89DB-43B6495A17CB}" type="slidenum">
              <a:rPr lang="es-MX" smtClean="0"/>
              <a:t>‹#›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1177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BF7F4-7701-4595-B212-4954BE09F4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0" i="0" u="none" strike="noStrike" baseline="0" dirty="0">
                <a:latin typeface="NimbusRomNo9L-Regu"/>
              </a:rPr>
              <a:t>Drug-Drug Interaction Prediction: a Purely SMILES</a:t>
            </a:r>
            <a:br>
              <a:rPr lang="en-US" sz="6600" b="0" i="0" u="none" strike="noStrike" baseline="0" dirty="0">
                <a:latin typeface="NimbusRomNo9L-Regu"/>
              </a:rPr>
            </a:br>
            <a:r>
              <a:rPr lang="es-MX" sz="6600" b="0" i="0" u="none" strike="noStrike" baseline="0" dirty="0" err="1">
                <a:latin typeface="NimbusRomNo9L-Regu"/>
              </a:rPr>
              <a:t>Based</a:t>
            </a:r>
            <a:r>
              <a:rPr lang="es-MX" sz="6600" b="0" i="0" u="none" strike="noStrike" baseline="0" dirty="0">
                <a:latin typeface="NimbusRomNo9L-Regu"/>
              </a:rPr>
              <a:t> </a:t>
            </a:r>
            <a:r>
              <a:rPr lang="es-MX" sz="6600" b="0" i="0" u="none" strike="noStrike" baseline="0" dirty="0" err="1">
                <a:latin typeface="NimbusRomNo9L-Regu"/>
              </a:rPr>
              <a:t>Approach</a:t>
            </a:r>
            <a:endParaRPr lang="es-MX" sz="6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80D729-57D2-4F4F-9033-CCE3E60A3F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37988"/>
            <a:ext cx="10058400" cy="136688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s-MX" sz="1800" b="0" i="0" u="none" strike="noStrike" baseline="0" dirty="0" err="1">
                <a:latin typeface="NimbusRomNo9L-Regu"/>
              </a:rPr>
              <a:t>Bri</a:t>
            </a:r>
            <a:r>
              <a:rPr lang="es-MX" sz="1800" b="0" i="0" u="none" strike="noStrike" baseline="0" dirty="0">
                <a:latin typeface="NimbusRomNo9L-Regu"/>
              </a:rPr>
              <a:t> Bumgardner*, </a:t>
            </a:r>
            <a:r>
              <a:rPr lang="es-MX" sz="1800" b="0" i="0" u="none" strike="noStrike" baseline="0" dirty="0" err="1">
                <a:latin typeface="NimbusRomNo9L-Regu"/>
              </a:rPr>
              <a:t>Farhan</a:t>
            </a:r>
            <a:r>
              <a:rPr lang="es-MX" sz="1800" b="0" i="0" u="none" strike="noStrike" baseline="0" dirty="0">
                <a:latin typeface="NimbusRomNo9L-Regu"/>
              </a:rPr>
              <a:t> </a:t>
            </a:r>
            <a:r>
              <a:rPr lang="es-MX" sz="1800" b="0" i="0" u="none" strike="noStrike" baseline="0" dirty="0" err="1">
                <a:latin typeface="NimbusRomNo9L-Regu"/>
              </a:rPr>
              <a:t>Tanvir</a:t>
            </a:r>
            <a:r>
              <a:rPr lang="es-MX" sz="1800" b="0" i="0" u="none" strike="noStrike" baseline="0" dirty="0">
                <a:latin typeface="NimbusRomNo9L-Regu"/>
              </a:rPr>
              <a:t>¶, </a:t>
            </a:r>
            <a:r>
              <a:rPr lang="es-MX" sz="1800" b="0" i="0" u="none" strike="noStrike" baseline="0" dirty="0" err="1">
                <a:latin typeface="NimbusRomNo9L-Regu"/>
              </a:rPr>
              <a:t>Khaled</a:t>
            </a:r>
            <a:r>
              <a:rPr lang="es-MX" sz="1800" b="0" i="0" u="none" strike="noStrike" baseline="0" dirty="0">
                <a:latin typeface="NimbusRomNo9L-Regu"/>
              </a:rPr>
              <a:t> Mohammed </a:t>
            </a:r>
            <a:r>
              <a:rPr lang="es-MX" sz="1800" b="0" i="0" u="none" strike="noStrike" baseline="0" dirty="0" err="1">
                <a:latin typeface="NimbusRomNo9L-Regu"/>
              </a:rPr>
              <a:t>Saifuddin</a:t>
            </a:r>
            <a:r>
              <a:rPr lang="es-MX" sz="1800" b="0" i="0" u="none" strike="noStrike" baseline="0" dirty="0">
                <a:latin typeface="NimbusRomNo9L-Regu"/>
              </a:rPr>
              <a:t>¶, </a:t>
            </a:r>
            <a:r>
              <a:rPr lang="es-MX" sz="1800" b="0" i="0" u="none" strike="noStrike" baseline="0" dirty="0" err="1">
                <a:latin typeface="NimbusRomNo9L-Regu"/>
              </a:rPr>
              <a:t>Esra</a:t>
            </a:r>
            <a:r>
              <a:rPr lang="es-MX" sz="1800" b="0" i="0" u="none" strike="noStrike" baseline="0" dirty="0">
                <a:latin typeface="NimbusRomNo9L-Regu"/>
              </a:rPr>
              <a:t> </a:t>
            </a:r>
            <a:r>
              <a:rPr lang="es-MX" sz="1800" b="0" i="0" u="none" strike="noStrike" baseline="0" dirty="0" err="1">
                <a:latin typeface="NimbusRomNo9L-Regu"/>
              </a:rPr>
              <a:t>Akbas</a:t>
            </a:r>
            <a:r>
              <a:rPr lang="es-MX" sz="1800" b="0" i="0" u="none" strike="noStrike" baseline="0" dirty="0">
                <a:latin typeface="NimbusRomNo9L-Regu"/>
              </a:rPr>
              <a:t>¶</a:t>
            </a:r>
          </a:p>
          <a:p>
            <a:pPr algn="l"/>
            <a:r>
              <a:rPr lang="en-US" sz="1800" b="0" i="0" u="none" strike="noStrike" baseline="0" dirty="0">
                <a:latin typeface="NimbusRomNo9L-ReguItal"/>
              </a:rPr>
              <a:t>*Rice University, ¶Oklahoma State University</a:t>
            </a:r>
          </a:p>
          <a:p>
            <a:pPr algn="l"/>
            <a:endParaRPr lang="en-US" sz="1800" b="0" i="0" u="none" strike="noStrike" baseline="0" dirty="0">
              <a:latin typeface="NimbusRomNo9L-ReguItal"/>
            </a:endParaRPr>
          </a:p>
          <a:p>
            <a:pPr algn="l"/>
            <a:r>
              <a:rPr lang="en-US" dirty="0"/>
              <a:t>Presented by </a:t>
            </a:r>
            <a:r>
              <a:rPr lang="en-US" dirty="0" err="1"/>
              <a:t>Bri</a:t>
            </a:r>
            <a:r>
              <a:rPr lang="en-US" dirty="0"/>
              <a:t> </a:t>
            </a:r>
            <a:r>
              <a:rPr lang="en-US" dirty="0" err="1"/>
              <a:t>bumgardner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44648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E1A421AD-D7E1-43C2-AF7E-97B8DAEE5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471868" cy="1450757"/>
          </a:xfrm>
        </p:spPr>
        <p:txBody>
          <a:bodyPr>
            <a:normAutofit/>
          </a:bodyPr>
          <a:lstStyle/>
          <a:p>
            <a:r>
              <a:rPr lang="en-US" sz="4400" dirty="0"/>
              <a:t>Graph Details 2.</a:t>
            </a:r>
            <a:endParaRPr lang="es-MX" sz="4400" dirty="0"/>
          </a:p>
        </p:txBody>
      </p:sp>
      <p:pic>
        <p:nvPicPr>
          <p:cNvPr id="10" name="Content Placeholder 9" descr="Table&#10;&#10;Description automatically generated">
            <a:extLst>
              <a:ext uri="{FF2B5EF4-FFF2-40B4-BE49-F238E27FC236}">
                <a16:creationId xmlns:a16="http://schemas.microsoft.com/office/drawing/2014/main" id="{E75FE85B-043C-44A4-A2D1-8848E4B3D6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935" y="2166853"/>
            <a:ext cx="9317992" cy="3210506"/>
          </a:xfr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691373A-C9A1-4E6D-8B3B-C0D0185CF990}"/>
              </a:ext>
            </a:extLst>
          </p:cNvPr>
          <p:cNvSpPr txBox="1"/>
          <p:nvPr/>
        </p:nvSpPr>
        <p:spPr>
          <a:xfrm>
            <a:off x="1271935" y="5684363"/>
            <a:ext cx="9874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 Graph is weighted with the number of substructures the two nodes share.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04784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10096-E4A8-4182-A88E-ECC61B601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4358"/>
            <a:ext cx="3388936" cy="3619423"/>
          </a:xfrm>
        </p:spPr>
        <p:txBody>
          <a:bodyPr>
            <a:normAutofit/>
          </a:bodyPr>
          <a:lstStyle/>
          <a:p>
            <a:r>
              <a:rPr lang="en-US" sz="4200" b="0" i="0" u="none" strike="noStrike" baseline="0" dirty="0">
                <a:latin typeface="+mn-lt"/>
              </a:rPr>
              <a:t>2: Drug representation learning from the Graph</a:t>
            </a:r>
            <a:endParaRPr lang="es-MX" sz="4200" dirty="0">
              <a:latin typeface="+mn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708E2C-86D2-4DF3-B132-1D6BE569E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0" y="970960"/>
            <a:ext cx="6803796" cy="5018359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sz="3200" dirty="0"/>
              <a:t>For each S-Value, use GNNs on our Graph(s) to generate node embeddings.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 err="1"/>
              <a:t>Graphsage</a:t>
            </a:r>
            <a:r>
              <a:rPr lang="en-US" sz="2800" dirty="0"/>
              <a:t> (GS)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/>
              <a:t>Graph Convolution Network (GCN)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/>
              <a:t>Graph Attention Network (GAT)</a:t>
            </a:r>
          </a:p>
          <a:p>
            <a:pPr marL="384048" lvl="2" indent="0">
              <a:buNone/>
            </a:pPr>
            <a:endParaRPr lang="en-US" sz="2800" dirty="0"/>
          </a:p>
          <a:p>
            <a:pPr marL="384048" lvl="2" indent="0">
              <a:buNone/>
            </a:pPr>
            <a:r>
              <a:rPr lang="en-US" sz="2800" dirty="0"/>
              <a:t>For each GNN, two-layer architecture with learning rate, batch size and epochs set to 0.7, 20 and 5, respectively.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01168" lvl="1" indent="0">
              <a:buNone/>
            </a:pPr>
            <a:r>
              <a:rPr lang="en-US" sz="3000" dirty="0"/>
              <a:t>  Embeddings generated are all 128 bits long. </a:t>
            </a:r>
            <a:endParaRPr lang="es-MX" sz="3000" dirty="0"/>
          </a:p>
        </p:txBody>
      </p:sp>
    </p:spTree>
    <p:extLst>
      <p:ext uri="{BB962C8B-B14F-4D97-AF65-F5344CB8AC3E}">
        <p14:creationId xmlns:p14="http://schemas.microsoft.com/office/powerpoint/2010/main" val="620382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10096-E4A8-4182-A88E-ECC61B601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3" y="594359"/>
            <a:ext cx="3714161" cy="3572288"/>
          </a:xfrm>
        </p:spPr>
        <p:txBody>
          <a:bodyPr>
            <a:noAutofit/>
          </a:bodyPr>
          <a:lstStyle/>
          <a:p>
            <a:r>
              <a:rPr lang="es-MX" sz="4400" b="0" i="0" u="none" strike="noStrike" baseline="0" dirty="0">
                <a:latin typeface="+mn-lt"/>
              </a:rPr>
              <a:t>3: </a:t>
            </a:r>
            <a:r>
              <a:rPr lang="es-MX" sz="4400" b="0" i="0" u="none" strike="noStrike" baseline="0" dirty="0" err="1">
                <a:latin typeface="+mn-lt"/>
              </a:rPr>
              <a:t>Creating</a:t>
            </a:r>
            <a:r>
              <a:rPr lang="es-MX" sz="4400" b="0" i="0" u="none" strike="noStrike" baseline="0" dirty="0">
                <a:latin typeface="+mn-lt"/>
              </a:rPr>
              <a:t> </a:t>
            </a:r>
            <a:r>
              <a:rPr lang="es-MX" sz="4400" b="0" i="0" u="none" strike="noStrike" baseline="0" dirty="0" err="1">
                <a:latin typeface="+mn-lt"/>
              </a:rPr>
              <a:t>the</a:t>
            </a:r>
            <a:r>
              <a:rPr lang="es-MX" sz="4400" b="0" i="0" u="none" strike="noStrike" baseline="0" dirty="0">
                <a:latin typeface="+mn-lt"/>
              </a:rPr>
              <a:t>  	DDI </a:t>
            </a:r>
            <a:br>
              <a:rPr lang="es-MX" sz="4400" b="0" i="0" u="none" strike="noStrike" baseline="0" dirty="0">
                <a:latin typeface="+mn-lt"/>
              </a:rPr>
            </a:br>
            <a:r>
              <a:rPr lang="es-MX" sz="4400" b="0" i="0" u="none" strike="noStrike" baseline="0" dirty="0" err="1">
                <a:latin typeface="+mn-lt"/>
              </a:rPr>
              <a:t>representations</a:t>
            </a:r>
            <a:endParaRPr lang="es-MX" dirty="0">
              <a:latin typeface="+mn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8D1814-E0E8-4421-857E-47DD0988F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599" y="731520"/>
            <a:ext cx="7048893" cy="5603292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96, 751 </a:t>
            </a:r>
            <a:r>
              <a:rPr lang="en-US" sz="2800" i="1" dirty="0"/>
              <a:t>positive</a:t>
            </a:r>
            <a:r>
              <a:rPr lang="en-US" sz="2800" dirty="0"/>
              <a:t> interactions given by </a:t>
            </a:r>
            <a:r>
              <a:rPr lang="en-US" sz="2800" dirty="0" err="1"/>
              <a:t>DrugBank</a:t>
            </a:r>
            <a:r>
              <a:rPr lang="en-US" sz="2800" dirty="0"/>
              <a:t>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Random Selection to generate </a:t>
            </a:r>
            <a:r>
              <a:rPr lang="en-US" sz="2800" i="1" dirty="0"/>
              <a:t>negative</a:t>
            </a:r>
            <a:r>
              <a:rPr lang="en-US" sz="2800" dirty="0"/>
              <a:t> interactions.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i="1" dirty="0"/>
              <a:t>Concatenate</a:t>
            </a:r>
            <a:r>
              <a:rPr lang="en-US" sz="2800" dirty="0"/>
              <a:t> embeddings from the two drugs involved for each of the </a:t>
            </a:r>
            <a:r>
              <a:rPr lang="en-US" sz="2800" i="1" dirty="0"/>
              <a:t>positive</a:t>
            </a:r>
            <a:r>
              <a:rPr lang="en-US" sz="2800" dirty="0"/>
              <a:t> and </a:t>
            </a:r>
            <a:r>
              <a:rPr lang="en-US" sz="2800" i="1" dirty="0"/>
              <a:t>negative</a:t>
            </a:r>
            <a:r>
              <a:rPr lang="en-US" sz="2800" dirty="0"/>
              <a:t> interactions.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Add a labeling bit 0/1 to indicate the type. </a:t>
            </a:r>
          </a:p>
          <a:p>
            <a:endParaRPr lang="en-US" sz="2800" dirty="0"/>
          </a:p>
          <a:p>
            <a:r>
              <a:rPr lang="en-US" sz="2800" dirty="0"/>
              <a:t>Each DDI represented by a vector of size 257.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201174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10096-E4A8-4182-A88E-ECC61B601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Feature Vector Creation</a:t>
            </a:r>
            <a:endParaRPr lang="es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70A7B-8FE7-4FB2-BD65-8F009C866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77438"/>
            <a:ext cx="10058400" cy="103113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To compare to the results of our feature vectors, we also create baseline vectors using the method outlined in Huang et al.’s 2020 paper </a:t>
            </a:r>
            <a:r>
              <a:rPr lang="en-US" sz="2400" b="0" i="1" u="none" strike="noStrike" baseline="0" dirty="0"/>
              <a:t>Caster: Predicting drug interactions with chemical substructure representation. </a:t>
            </a:r>
            <a:endParaRPr lang="es-MX" sz="2400" i="1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B3D4DC3C-B965-4F56-92A5-A8FA917E07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06"/>
          <a:stretch/>
        </p:blipFill>
        <p:spPr>
          <a:xfrm>
            <a:off x="1097280" y="3359237"/>
            <a:ext cx="9746102" cy="180295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CDD8BDE-E29B-461A-8340-830C6D6BCB83}"/>
              </a:ext>
            </a:extLst>
          </p:cNvPr>
          <p:cNvSpPr txBox="1"/>
          <p:nvPr/>
        </p:nvSpPr>
        <p:spPr>
          <a:xfrm>
            <a:off x="1097280" y="5612860"/>
            <a:ext cx="9384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Since we have a total of 741 unique substructures, these representations are of size 742.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46968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10096-E4A8-4182-A88E-ECC61B601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3421460"/>
          </a:xfrm>
        </p:spPr>
        <p:txBody>
          <a:bodyPr>
            <a:normAutofit/>
          </a:bodyPr>
          <a:lstStyle/>
          <a:p>
            <a:r>
              <a:rPr lang="es-MX" sz="4800" b="0" i="0" u="none" strike="noStrike" baseline="0" dirty="0">
                <a:latin typeface="+mn-lt"/>
              </a:rPr>
              <a:t>4: Machine </a:t>
            </a:r>
            <a:r>
              <a:rPr lang="es-MX" sz="4800" b="0" i="0" u="none" strike="noStrike" baseline="0" dirty="0" err="1">
                <a:latin typeface="+mn-lt"/>
              </a:rPr>
              <a:t>Learning</a:t>
            </a:r>
            <a:r>
              <a:rPr lang="es-MX" sz="4800" b="0" i="0" u="none" strike="noStrike" baseline="0" dirty="0">
                <a:latin typeface="+mn-lt"/>
              </a:rPr>
              <a:t> </a:t>
            </a:r>
            <a:r>
              <a:rPr lang="es-MX" sz="4800" b="0" i="0" u="none" strike="noStrike" baseline="0" dirty="0" err="1">
                <a:latin typeface="+mn-lt"/>
              </a:rPr>
              <a:t>with</a:t>
            </a:r>
            <a:r>
              <a:rPr lang="es-MX" sz="4800" b="0" i="0" u="none" strike="noStrike" baseline="0" dirty="0">
                <a:latin typeface="+mn-lt"/>
              </a:rPr>
              <a:t> DDI </a:t>
            </a:r>
            <a:r>
              <a:rPr lang="es-MX" sz="4800" b="0" i="0" u="none" strike="noStrike" baseline="0" dirty="0" err="1">
                <a:latin typeface="+mn-lt"/>
              </a:rPr>
              <a:t>features</a:t>
            </a:r>
            <a:endParaRPr lang="es-MX" dirty="0">
              <a:latin typeface="+mn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5C2487-06E0-4625-91C0-A00C89755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4505" y="725864"/>
            <a:ext cx="6970295" cy="5769204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/>
              <a:t>Binary Classification ML models to learn from the DDI vectors:</a:t>
            </a:r>
          </a:p>
          <a:p>
            <a:endParaRPr lang="en-US" sz="4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/>
              <a:t>K-Nearest Neighbors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/>
              <a:t>Logarithmic Regression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/>
              <a:t>Feed forward Neural Network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01168" lvl="1" indent="0">
              <a:buNone/>
            </a:pPr>
            <a:r>
              <a:rPr lang="en-US" sz="3300" dirty="0"/>
              <a:t>70% - 30% Train/Test split of the DDI data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01168" lvl="1" indent="0">
              <a:buNone/>
            </a:pPr>
            <a:r>
              <a:rPr lang="en-US" sz="3200" dirty="0"/>
              <a:t>Parameters: </a:t>
            </a:r>
          </a:p>
          <a:p>
            <a:pPr lvl="2"/>
            <a:r>
              <a:rPr lang="en-US" sz="2800" dirty="0"/>
              <a:t>K = 5 for KNN</a:t>
            </a:r>
          </a:p>
          <a:p>
            <a:pPr lvl="2"/>
            <a:r>
              <a:rPr lang="en-US" sz="2800" dirty="0"/>
              <a:t>100 Epochs for NN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01168" lvl="1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98330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, bubble chart&#10;&#10;Description automatically generated">
            <a:extLst>
              <a:ext uri="{FF2B5EF4-FFF2-40B4-BE49-F238E27FC236}">
                <a16:creationId xmlns:a16="http://schemas.microsoft.com/office/drawing/2014/main" id="{07E0926D-CD9F-4E84-ADD7-84D1D802AB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77" y="1045199"/>
            <a:ext cx="11409845" cy="423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114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C4CE2F-FE2E-4BE1-B046-DDD2448B3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latin typeface="+mn-lt"/>
              </a:rPr>
              <a:t>Results</a:t>
            </a:r>
            <a:endParaRPr lang="es-MX" sz="6600" dirty="0">
              <a:latin typeface="+mn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025CD0-42CF-498A-A0DE-AD976077A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2256" y="731520"/>
            <a:ext cx="6560584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For each combination of the three GNN models and each of the three S-Values, we trained the three mentioned ML models with 70% of our DDI vectors </a:t>
            </a:r>
          </a:p>
          <a:p>
            <a:endParaRPr lang="en-US" sz="3200" dirty="0"/>
          </a:p>
          <a:p>
            <a:r>
              <a:rPr lang="en-US" sz="3200" dirty="0"/>
              <a:t>Each trained model used to classify the remaining 30% of the data. Performance measured using standard methods Accuracy, Precision, Recall and F1-score.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s-MX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70BEB7E-93FD-4394-933F-8C3B59FB139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004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22FE31ED-DC01-4EC3-AEED-D88342784138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7" t="3397" r="9627" b="5985"/>
          <a:stretch/>
        </p:blipFill>
        <p:spPr>
          <a:xfrm>
            <a:off x="1985913" y="461914"/>
            <a:ext cx="8220173" cy="4675694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7847F8B-3496-4574-A818-BAAFC2EC5DA7}"/>
              </a:ext>
            </a:extLst>
          </p:cNvPr>
          <p:cNvSpPr txBox="1"/>
          <p:nvPr/>
        </p:nvSpPr>
        <p:spPr>
          <a:xfrm>
            <a:off x="1480008" y="5759778"/>
            <a:ext cx="983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An S-Value of 2 gave the best accuracy across all ML models and embeddings.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423546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AB8335D3-E610-402F-9A7E-332E9F1C79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85" t="2296" r="5748" b="4646"/>
          <a:stretch/>
        </p:blipFill>
        <p:spPr>
          <a:xfrm>
            <a:off x="1752266" y="359924"/>
            <a:ext cx="8687467" cy="52258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94C301D-1C23-4CEA-9C34-CB8F3E30B595}"/>
              </a:ext>
            </a:extLst>
          </p:cNvPr>
          <p:cNvSpPr txBox="1"/>
          <p:nvPr/>
        </p:nvSpPr>
        <p:spPr>
          <a:xfrm>
            <a:off x="1818404" y="5797685"/>
            <a:ext cx="8513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Closer look at </a:t>
            </a:r>
            <a:r>
              <a:rPr lang="en-US" sz="2400" dirty="0" err="1"/>
              <a:t>GraphSage</a:t>
            </a:r>
            <a:r>
              <a:rPr lang="en-US" sz="2400" dirty="0"/>
              <a:t> as highest performing embedding model.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823595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able&#10;&#10;Description automatically generated">
            <a:extLst>
              <a:ext uri="{FF2B5EF4-FFF2-40B4-BE49-F238E27FC236}">
                <a16:creationId xmlns:a16="http://schemas.microsoft.com/office/drawing/2014/main" id="{69E36BBC-991B-496D-B82B-C98A4EDA4F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03" y="1837287"/>
            <a:ext cx="9239394" cy="318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145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10096-E4A8-4182-A88E-ECC61B601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4358"/>
            <a:ext cx="3200400" cy="2591901"/>
          </a:xfrm>
        </p:spPr>
        <p:txBody>
          <a:bodyPr>
            <a:normAutofit/>
          </a:bodyPr>
          <a:lstStyle/>
          <a:p>
            <a:r>
              <a:rPr lang="en-US" sz="6600" dirty="0"/>
              <a:t>Abstract</a:t>
            </a:r>
            <a:endParaRPr lang="es-MX" sz="6600" dirty="0"/>
          </a:p>
        </p:txBody>
      </p:sp>
      <p:graphicFrame>
        <p:nvGraphicFramePr>
          <p:cNvPr id="9" name="Content Placeholder 5">
            <a:extLst>
              <a:ext uri="{FF2B5EF4-FFF2-40B4-BE49-F238E27FC236}">
                <a16:creationId xmlns:a16="http://schemas.microsoft.com/office/drawing/2014/main" id="{11570A12-7D5E-47A0-B6C5-1C7D30BA19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0915706"/>
              </p:ext>
            </p:extLst>
          </p:nvPr>
        </p:nvGraphicFramePr>
        <p:xfrm>
          <a:off x="4751109" y="810705"/>
          <a:ext cx="6541731" cy="5178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49752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, bar chart&#10;&#10;Description automatically generated">
            <a:extLst>
              <a:ext uri="{FF2B5EF4-FFF2-40B4-BE49-F238E27FC236}">
                <a16:creationId xmlns:a16="http://schemas.microsoft.com/office/drawing/2014/main" id="{4A73F37D-DD87-486F-8B83-AA7220F866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07" y="1044312"/>
            <a:ext cx="11760385" cy="476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778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10096-E4A8-4182-A88E-ECC61B601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377" y="594359"/>
            <a:ext cx="3553905" cy="2742730"/>
          </a:xfrm>
        </p:spPr>
        <p:txBody>
          <a:bodyPr>
            <a:normAutofit/>
          </a:bodyPr>
          <a:lstStyle/>
          <a:p>
            <a:r>
              <a:rPr lang="en-US" sz="5400" dirty="0"/>
              <a:t>Conclusions</a:t>
            </a:r>
            <a:endParaRPr lang="es-MX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70A7B-8FE7-4FB2-BD65-8F009C866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599" y="395926"/>
            <a:ext cx="6813223" cy="6174556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dirty="0"/>
              <a:t>C</a:t>
            </a:r>
            <a:r>
              <a:rPr lang="en-US" sz="2400" b="0" i="0" u="none" strike="noStrike" baseline="0" dirty="0"/>
              <a:t>hemical substructures are critical for DDI prediction</a:t>
            </a:r>
          </a:p>
          <a:p>
            <a:pPr marL="0" indent="0" algn="l">
              <a:buNone/>
            </a:pPr>
            <a:r>
              <a:rPr lang="en-US" sz="2400" dirty="0"/>
              <a:t>F</a:t>
            </a:r>
            <a:r>
              <a:rPr lang="en-US" sz="2400" b="0" i="0" u="none" strike="noStrike" baseline="0" dirty="0"/>
              <a:t>requent chemical substructure -&gt; graph superior </a:t>
            </a:r>
            <a:r>
              <a:rPr lang="en-US" sz="2400" dirty="0"/>
              <a:t>to </a:t>
            </a:r>
            <a:r>
              <a:rPr lang="en-US" sz="2400" b="0" i="0" u="none" strike="noStrike" baseline="0" dirty="0"/>
              <a:t>similarity measures. </a:t>
            </a:r>
          </a:p>
          <a:p>
            <a:pPr marL="0" indent="0" algn="l">
              <a:buNone/>
            </a:pPr>
            <a:r>
              <a:rPr lang="en-US" sz="2400" b="0" i="0" u="none" strike="noStrike" baseline="0" dirty="0"/>
              <a:t>Strong evidence that a method that only relies on the readily available SMILES string information of drugs is viable. </a:t>
            </a:r>
          </a:p>
          <a:p>
            <a:pPr marL="0" indent="0" algn="l">
              <a:buNone/>
            </a:pPr>
            <a:endParaRPr lang="es-MX" sz="4000" dirty="0"/>
          </a:p>
          <a:p>
            <a:pPr marL="0" indent="0">
              <a:buNone/>
            </a:pPr>
            <a:r>
              <a:rPr lang="en-US" sz="2400" b="0" i="0" u="none" strike="noStrike" baseline="0" dirty="0">
                <a:latin typeface="NimbusRomNo9L-Regu"/>
              </a:rPr>
              <a:t>For future work: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latin typeface="NimbusRomNo9L-Regu"/>
              </a:rPr>
              <a:t>Extend our model to predict exact side effect(s) caused by DDIs.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latin typeface="NimbusRomNo9L-Regu"/>
              </a:rPr>
              <a:t>Improve negative </a:t>
            </a:r>
            <a:r>
              <a:rPr lang="en-US" sz="2000" dirty="0">
                <a:latin typeface="NimbusRomNo9L-Regu"/>
              </a:rPr>
              <a:t>pair selection </a:t>
            </a:r>
            <a:r>
              <a:rPr lang="en-US" sz="2000" b="0" i="0" u="none" strike="noStrike" baseline="0" dirty="0">
                <a:latin typeface="NimbusRomNo9L-Regu"/>
              </a:rPr>
              <a:t>by learning from known non-interacting pairs to generate a set of negative DDIs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latin typeface="NimbusRomNo9L-Regu"/>
              </a:rPr>
              <a:t>Creation of hypergraph from our substructures and using </a:t>
            </a:r>
            <a:r>
              <a:rPr lang="en-US" sz="2000" b="0" i="0" u="none" strike="noStrike" baseline="0" dirty="0" err="1">
                <a:latin typeface="NimbusRomNo9L-Regu"/>
              </a:rPr>
              <a:t>HyperGraph</a:t>
            </a:r>
            <a:r>
              <a:rPr lang="en-US" sz="2000" b="0" i="0" u="none" strike="noStrike" baseline="0" dirty="0">
                <a:latin typeface="NimbusRomNo9L-Regu"/>
              </a:rPr>
              <a:t> </a:t>
            </a:r>
            <a:r>
              <a:rPr lang="en-US" sz="2000" b="0" i="0" u="none" strike="noStrike" baseline="0" dirty="0" err="1">
                <a:latin typeface="NimbusRomNo9L-Regu"/>
              </a:rPr>
              <a:t>Nueral</a:t>
            </a:r>
            <a:r>
              <a:rPr lang="en-US" sz="2000" b="0" i="0" u="none" strike="noStrike" baseline="0" dirty="0">
                <a:latin typeface="NimbusRomNo9L-Regu"/>
              </a:rPr>
              <a:t> Network </a:t>
            </a:r>
            <a:r>
              <a:rPr lang="es-MX" sz="2000" b="0" i="0" u="none" strike="noStrike" baseline="0" dirty="0" err="1">
                <a:latin typeface="NimbusRomNo9L-Regu"/>
              </a:rPr>
              <a:t>Learning</a:t>
            </a:r>
            <a:r>
              <a:rPr lang="es-MX" sz="2000" b="0" i="0" u="none" strike="noStrike" baseline="0" dirty="0">
                <a:latin typeface="NimbusRomNo9L-Regu"/>
              </a:rPr>
              <a:t>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952753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10096-E4A8-4182-A88E-ECC61B601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  <a:endParaRPr lang="es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70A7B-8FE7-4FB2-BD65-8F009C866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36190"/>
            <a:ext cx="10058400" cy="383290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Dr. Thanh Thieu, for encouraging me to apply for this REU opportunity. </a:t>
            </a:r>
          </a:p>
          <a:p>
            <a:pPr marL="0" indent="0">
              <a:buNone/>
            </a:pPr>
            <a:r>
              <a:rPr lang="en-US" dirty="0"/>
              <a:t>Dr. </a:t>
            </a:r>
            <a:r>
              <a:rPr lang="en-US" dirty="0" err="1"/>
              <a:t>Esra</a:t>
            </a:r>
            <a:r>
              <a:rPr lang="en-US" dirty="0"/>
              <a:t> </a:t>
            </a:r>
            <a:r>
              <a:rPr lang="en-US" dirty="0" err="1"/>
              <a:t>Akbas</a:t>
            </a:r>
            <a:r>
              <a:rPr lang="en-US" dirty="0"/>
              <a:t>, both for her mentorship and encouragement as well as for this amazing opportunity to work in her lab over last summer during my REU at Oklahoma State University.</a:t>
            </a:r>
          </a:p>
          <a:p>
            <a:pPr marL="0" indent="0">
              <a:buNone/>
            </a:pPr>
            <a:r>
              <a:rPr lang="en-US" dirty="0"/>
              <a:t>Farhan Tanvir, who was a huge source of help to me both during my research and writing this paper.</a:t>
            </a:r>
          </a:p>
          <a:p>
            <a:pPr marL="0" indent="0">
              <a:buNone/>
            </a:pPr>
            <a:r>
              <a:rPr lang="es-MX" b="0" i="0" u="none" strike="noStrike" baseline="0" dirty="0" err="1"/>
              <a:t>Khaled</a:t>
            </a:r>
            <a:r>
              <a:rPr lang="es-MX" b="0" i="0" u="none" strike="noStrike" baseline="0" dirty="0"/>
              <a:t> Mohammed </a:t>
            </a:r>
            <a:r>
              <a:rPr lang="es-MX" b="0" i="0" u="none" strike="noStrike" baseline="0" dirty="0" err="1"/>
              <a:t>Saifuddin</a:t>
            </a:r>
            <a:r>
              <a:rPr lang="en-US" b="0" i="0" u="none" strike="noStrike" baseline="0" dirty="0"/>
              <a:t>, who also helped me write this paper and shared valuable insight on the more technical aspects.</a:t>
            </a:r>
            <a:endParaRPr lang="en-US" sz="1800" b="0" i="0" u="none" strike="noStrike" baseline="0" dirty="0">
              <a:latin typeface="NimbusRomNo9L-Regu"/>
            </a:endParaRPr>
          </a:p>
          <a:p>
            <a:pPr marL="0" indent="0" algn="l">
              <a:buNone/>
            </a:pPr>
            <a:r>
              <a:rPr lang="en-US" b="0" i="0" u="none" strike="noStrike" baseline="0" dirty="0"/>
              <a:t>The Research Experience for Undergraduates (REU) program through the National Science</a:t>
            </a:r>
          </a:p>
          <a:p>
            <a:pPr marL="0" indent="0" algn="l">
              <a:buNone/>
            </a:pPr>
            <a:r>
              <a:rPr lang="es-MX" b="0" i="0" u="none" strike="noStrike" baseline="0" dirty="0" err="1"/>
              <a:t>Foundation</a:t>
            </a:r>
            <a:r>
              <a:rPr lang="es-MX" b="0" i="0" u="none" strike="noStrike" baseline="0" dirty="0"/>
              <a:t> </a:t>
            </a:r>
            <a:r>
              <a:rPr lang="es-MX" b="0" i="0" u="none" strike="noStrike" baseline="0" dirty="0" err="1"/>
              <a:t>grant</a:t>
            </a:r>
            <a:r>
              <a:rPr lang="es-MX" b="0" i="0" u="none" strike="noStrike" baseline="0" dirty="0"/>
              <a:t> no. 2050978 </a:t>
            </a:r>
            <a:r>
              <a:rPr lang="es-MX" b="0" i="0" u="none" strike="noStrike" baseline="0" dirty="0" err="1"/>
              <a:t>for</a:t>
            </a:r>
            <a:r>
              <a:rPr lang="es-MX" b="0" i="0" u="none" strike="noStrike" baseline="0" dirty="0"/>
              <a:t> </a:t>
            </a:r>
            <a:r>
              <a:rPr lang="es-MX" b="0" i="0" u="none" strike="noStrike" baseline="0" dirty="0" err="1"/>
              <a:t>funding</a:t>
            </a:r>
            <a:r>
              <a:rPr lang="es-MX" b="0" i="0" u="none" strike="noStrike" baseline="0" dirty="0"/>
              <a:t> </a:t>
            </a:r>
            <a:r>
              <a:rPr lang="es-MX" b="0" i="0" u="none" strike="noStrike" baseline="0" dirty="0" err="1"/>
              <a:t>this</a:t>
            </a:r>
            <a:r>
              <a:rPr lang="es-MX" b="0" i="0" u="none" strike="noStrike" baseline="0" dirty="0"/>
              <a:t> </a:t>
            </a:r>
            <a:r>
              <a:rPr lang="es-MX" dirty="0" err="1"/>
              <a:t>r</a:t>
            </a:r>
            <a:r>
              <a:rPr lang="es-MX" b="0" i="0" u="none" strike="noStrike" baseline="0" dirty="0" err="1"/>
              <a:t>esearch</a:t>
            </a:r>
            <a:r>
              <a:rPr lang="es-MX" b="0" i="0" u="none" strike="noStrike" baseline="0" dirty="0"/>
              <a:t> </a:t>
            </a:r>
            <a:r>
              <a:rPr lang="es-MX" dirty="0" err="1"/>
              <a:t>p</a:t>
            </a:r>
            <a:r>
              <a:rPr lang="es-MX" b="0" i="0" u="none" strike="noStrike" baseline="0" dirty="0" err="1"/>
              <a:t>roject</a:t>
            </a:r>
            <a:r>
              <a:rPr lang="es-MX" b="0" i="0" u="none" strike="noStrike" baseline="0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5772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9227D4C-3A4C-4621-BB3C-5E498945097C}"/>
              </a:ext>
            </a:extLst>
          </p:cNvPr>
          <p:cNvSpPr txBox="1"/>
          <p:nvPr/>
        </p:nvSpPr>
        <p:spPr>
          <a:xfrm>
            <a:off x="4734612" y="2201656"/>
            <a:ext cx="27227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Q &amp; A</a:t>
            </a:r>
            <a:endParaRPr lang="es-MX" sz="8000" dirty="0"/>
          </a:p>
        </p:txBody>
      </p:sp>
    </p:spTree>
    <p:extLst>
      <p:ext uri="{BB962C8B-B14F-4D97-AF65-F5344CB8AC3E}">
        <p14:creationId xmlns:p14="http://schemas.microsoft.com/office/powerpoint/2010/main" val="7837286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10096-E4A8-4182-A88E-ECC61B601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endParaRPr lang="es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70A7B-8FE7-4FB2-BD65-8F009C866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l">
              <a:buNone/>
            </a:pPr>
            <a:r>
              <a:rPr lang="es-MX" sz="1800" b="0" i="0" u="none" strike="noStrike" baseline="0" dirty="0">
                <a:latin typeface="NimbusRomNo9L-Regu"/>
              </a:rPr>
              <a:t>I. Abdelaziz, A. </a:t>
            </a:r>
            <a:r>
              <a:rPr lang="es-MX" sz="1800" b="0" i="0" u="none" strike="noStrike" baseline="0" dirty="0" err="1">
                <a:latin typeface="NimbusRomNo9L-Regu"/>
              </a:rPr>
              <a:t>Fokoue</a:t>
            </a:r>
            <a:r>
              <a:rPr lang="es-MX" sz="1800" b="0" i="0" u="none" strike="noStrike" baseline="0" dirty="0">
                <a:latin typeface="NimbusRomNo9L-Regu"/>
              </a:rPr>
              <a:t>, O. </a:t>
            </a:r>
            <a:r>
              <a:rPr lang="es-MX" sz="1800" b="0" i="0" u="none" strike="noStrike" baseline="0" dirty="0" err="1">
                <a:latin typeface="NimbusRomNo9L-Regu"/>
              </a:rPr>
              <a:t>Hassanzadeh</a:t>
            </a:r>
            <a:r>
              <a:rPr lang="es-MX" sz="1800" b="0" i="0" u="none" strike="noStrike" baseline="0" dirty="0">
                <a:latin typeface="NimbusRomNo9L-Regu"/>
              </a:rPr>
              <a:t>, P. Zhang, and M. </a:t>
            </a:r>
            <a:r>
              <a:rPr lang="es-MX" sz="1800" b="0" i="0" u="none" strike="noStrike" baseline="0" dirty="0" err="1">
                <a:latin typeface="NimbusRomNo9L-Regu"/>
              </a:rPr>
              <a:t>Sadoghi</a:t>
            </a:r>
            <a:r>
              <a:rPr lang="es-MX" sz="1800" b="0" i="0" u="none" strike="noStrike" baseline="0" dirty="0">
                <a:latin typeface="NimbusRomNo9L-Regu"/>
              </a:rPr>
              <a:t>, </a:t>
            </a:r>
            <a:r>
              <a:rPr lang="en-US" sz="1800" b="0" i="0" u="none" strike="noStrike" baseline="0" dirty="0">
                <a:latin typeface="NimbusRomNo9L-Regu"/>
              </a:rPr>
              <a:t>“Large-scale structural and textual similarity-based mining of knowledge </a:t>
            </a:r>
            <a:r>
              <a:rPr lang="es-MX" sz="1800" b="0" i="0" u="none" strike="noStrike" baseline="0" dirty="0" err="1">
                <a:latin typeface="NimbusRomNo9L-Regu"/>
              </a:rPr>
              <a:t>graph</a:t>
            </a:r>
            <a:r>
              <a:rPr lang="es-MX" sz="1800" b="0" i="0" u="none" strike="noStrike" baseline="0" dirty="0">
                <a:latin typeface="NimbusRomNo9L-Regu"/>
              </a:rPr>
              <a:t> </a:t>
            </a:r>
            <a:r>
              <a:rPr lang="es-MX" sz="1800" b="0" i="0" u="none" strike="noStrike" baseline="0" dirty="0" err="1">
                <a:latin typeface="NimbusRomNo9L-Regu"/>
              </a:rPr>
              <a:t>to</a:t>
            </a:r>
            <a:r>
              <a:rPr lang="es-MX" sz="1800" b="0" i="0" u="none" strike="noStrike" baseline="0" dirty="0">
                <a:latin typeface="NimbusRomNo9L-Regu"/>
              </a:rPr>
              <a:t> </a:t>
            </a:r>
            <a:r>
              <a:rPr lang="es-MX" sz="1800" b="0" i="0" u="none" strike="noStrike" baseline="0" dirty="0" err="1">
                <a:latin typeface="NimbusRomNo9L-Regu"/>
              </a:rPr>
              <a:t>predict</a:t>
            </a:r>
            <a:r>
              <a:rPr lang="es-MX" sz="1800" b="0" i="0" u="none" strike="noStrike" baseline="0" dirty="0">
                <a:latin typeface="NimbusRomNo9L-Regu"/>
              </a:rPr>
              <a:t> </a:t>
            </a:r>
            <a:r>
              <a:rPr lang="es-MX" sz="1800" b="0" i="0" u="none" strike="noStrike" baseline="0" dirty="0" err="1">
                <a:latin typeface="NimbusRomNo9L-Regu"/>
              </a:rPr>
              <a:t>drug-drug</a:t>
            </a:r>
            <a:r>
              <a:rPr lang="es-MX" sz="1800" b="0" i="0" u="none" strike="noStrike" baseline="0" dirty="0">
                <a:latin typeface="NimbusRomNo9L-Regu"/>
              </a:rPr>
              <a:t> </a:t>
            </a:r>
            <a:r>
              <a:rPr lang="es-MX" sz="1800" b="0" i="0" u="none" strike="noStrike" baseline="0" dirty="0" err="1">
                <a:latin typeface="NimbusRomNo9L-Regu"/>
              </a:rPr>
              <a:t>interactions</a:t>
            </a:r>
            <a:r>
              <a:rPr lang="es-MX" sz="1800" b="0" i="0" u="none" strike="noStrike" baseline="0" dirty="0">
                <a:latin typeface="NimbusRomNo9L-Regu"/>
              </a:rPr>
              <a:t>,” </a:t>
            </a:r>
            <a:r>
              <a:rPr lang="es-MX" sz="1800" b="0" i="1" u="none" strike="noStrike" baseline="0" dirty="0">
                <a:latin typeface="NimbusRomNo9L-ReguItal"/>
              </a:rPr>
              <a:t>J. Web </a:t>
            </a:r>
            <a:r>
              <a:rPr lang="es-MX" sz="1800" b="0" i="1" u="none" strike="noStrike" baseline="0" dirty="0" err="1">
                <a:latin typeface="NimbusRomNo9L-ReguItal"/>
              </a:rPr>
              <a:t>Semant</a:t>
            </a:r>
            <a:r>
              <a:rPr lang="es-MX" sz="1800" b="0" i="0" u="none" strike="noStrike" baseline="0" dirty="0">
                <a:latin typeface="NimbusRomNo9L-ReguItal"/>
              </a:rPr>
              <a:t>.</a:t>
            </a:r>
            <a:r>
              <a:rPr lang="es-MX" sz="1800" b="0" i="0" u="none" strike="noStrike" baseline="0" dirty="0">
                <a:latin typeface="NimbusRomNo9L-Regu"/>
              </a:rPr>
              <a:t>, vol. 44, pp. 104–117, 2017.</a:t>
            </a:r>
          </a:p>
          <a:p>
            <a:pPr marL="0" indent="0" algn="l">
              <a:buNone/>
            </a:pPr>
            <a:r>
              <a:rPr lang="es-MX" sz="1800" b="0" i="0" u="none" strike="noStrike" baseline="0" dirty="0">
                <a:latin typeface="NimbusRomNo9L-Regu"/>
              </a:rPr>
              <a:t>B. </a:t>
            </a:r>
            <a:r>
              <a:rPr lang="es-MX" sz="1800" b="0" i="0" u="none" strike="noStrike" baseline="0" dirty="0" err="1">
                <a:latin typeface="NimbusRomNo9L-Regu"/>
              </a:rPr>
              <a:t>Davazdahemami</a:t>
            </a:r>
            <a:r>
              <a:rPr lang="es-MX" sz="1800" b="0" i="0" u="none" strike="noStrike" baseline="0" dirty="0">
                <a:latin typeface="NimbusRomNo9L-Regu"/>
              </a:rPr>
              <a:t> and D. </a:t>
            </a:r>
            <a:r>
              <a:rPr lang="es-MX" sz="1800" b="0" i="0" u="none" strike="noStrike" baseline="0" dirty="0" err="1">
                <a:latin typeface="NimbusRomNo9L-Regu"/>
              </a:rPr>
              <a:t>Delen</a:t>
            </a:r>
            <a:r>
              <a:rPr lang="es-MX" sz="1800" b="0" i="0" u="none" strike="noStrike" baseline="0" dirty="0">
                <a:latin typeface="NimbusRomNo9L-Regu"/>
              </a:rPr>
              <a:t>, “A </a:t>
            </a:r>
            <a:r>
              <a:rPr lang="es-MX" sz="1800" b="0" i="0" u="none" strike="noStrike" baseline="0" dirty="0" err="1">
                <a:latin typeface="NimbusRomNo9L-Regu"/>
              </a:rPr>
              <a:t>chronological</a:t>
            </a:r>
            <a:r>
              <a:rPr lang="es-MX" sz="1800" b="0" i="0" u="none" strike="noStrike" baseline="0" dirty="0">
                <a:latin typeface="NimbusRomNo9L-Regu"/>
              </a:rPr>
              <a:t> </a:t>
            </a:r>
            <a:r>
              <a:rPr lang="es-MX" sz="1800" b="0" i="0" u="none" strike="noStrike" baseline="0" dirty="0" err="1">
                <a:latin typeface="NimbusRomNo9L-Regu"/>
              </a:rPr>
              <a:t>pharmacovigilance</a:t>
            </a:r>
            <a:r>
              <a:rPr lang="es-MX" sz="180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network analytics approach for predicting adverse drug events,” </a:t>
            </a:r>
            <a:r>
              <a:rPr lang="en-US" sz="1800" b="0" i="1" u="none" strike="noStrike" baseline="0" dirty="0">
                <a:latin typeface="NimbusRomNo9L-ReguItal"/>
              </a:rPr>
              <a:t>Journal of the American Medical Informatics Association</a:t>
            </a:r>
            <a:r>
              <a:rPr lang="en-US" sz="1800" b="0" i="0" u="none" strike="noStrike" baseline="0" dirty="0">
                <a:latin typeface="NimbusRomNo9L-Regu"/>
              </a:rPr>
              <a:t>, vol. 25, p. 1311–1321, </a:t>
            </a:r>
            <a:r>
              <a:rPr lang="es-MX" sz="1800" b="0" i="0" u="none" strike="noStrike" baseline="0" dirty="0">
                <a:latin typeface="NimbusRomNo9L-Regu"/>
              </a:rPr>
              <a:t>2018.</a:t>
            </a:r>
          </a:p>
          <a:p>
            <a:pPr marL="0" indent="0" algn="l">
              <a:buNone/>
            </a:pPr>
            <a:r>
              <a:rPr lang="es-MX" sz="1800" b="0" i="0" u="none" strike="noStrike" baseline="0" dirty="0">
                <a:latin typeface="NimbusRomNo9L-Regu"/>
              </a:rPr>
              <a:t>Y. Zheng, H. </a:t>
            </a:r>
            <a:r>
              <a:rPr lang="es-MX" sz="1800" b="0" i="0" u="none" strike="noStrike" baseline="0" dirty="0" err="1">
                <a:latin typeface="NimbusRomNo9L-Regu"/>
              </a:rPr>
              <a:t>Peng</a:t>
            </a:r>
            <a:r>
              <a:rPr lang="es-MX" sz="1800" b="0" i="0" u="none" strike="noStrike" baseline="0" dirty="0">
                <a:latin typeface="NimbusRomNo9L-Regu"/>
              </a:rPr>
              <a:t>, X. Zhang, Z. Zhao, X. Gao, and J. Li, “</a:t>
            </a:r>
            <a:r>
              <a:rPr lang="es-MX" sz="1800" b="0" i="0" u="none" strike="noStrike" baseline="0" dirty="0" err="1">
                <a:latin typeface="NimbusRomNo9L-Regu"/>
              </a:rPr>
              <a:t>Ddi-pulearn</a:t>
            </a:r>
            <a:r>
              <a:rPr lang="es-MX" sz="1800" b="0" i="0" u="none" strike="noStrike" baseline="0" dirty="0">
                <a:latin typeface="NimbusRomNo9L-Regu"/>
              </a:rPr>
              <a:t>: </a:t>
            </a:r>
            <a:r>
              <a:rPr lang="en-US" sz="1800" b="0" i="0" u="none" strike="noStrike" baseline="0" dirty="0">
                <a:latin typeface="NimbusRomNo9L-Regu"/>
              </a:rPr>
              <a:t>a positive-unlabeled learning method for large-scale prediction of drug-drug </a:t>
            </a:r>
            <a:r>
              <a:rPr lang="es-MX" sz="1800" b="0" i="0" u="none" strike="noStrike" baseline="0" dirty="0" err="1">
                <a:latin typeface="NimbusRomNo9L-Regu"/>
              </a:rPr>
              <a:t>interactions</a:t>
            </a:r>
            <a:r>
              <a:rPr lang="es-MX" sz="1800" b="0" i="0" u="none" strike="noStrike" baseline="0" dirty="0">
                <a:latin typeface="NimbusRomNo9L-Regu"/>
              </a:rPr>
              <a:t>,” </a:t>
            </a:r>
            <a:r>
              <a:rPr lang="es-MX" sz="1800" b="0" i="1" u="none" strike="noStrike" baseline="0" dirty="0">
                <a:latin typeface="NimbusRomNo9L-ReguItal"/>
              </a:rPr>
              <a:t>BMC </a:t>
            </a:r>
            <a:r>
              <a:rPr lang="es-MX" sz="1800" b="0" i="1" u="none" strike="noStrike" baseline="0" dirty="0" err="1">
                <a:latin typeface="NimbusRomNo9L-ReguItal"/>
              </a:rPr>
              <a:t>Bioinformatics</a:t>
            </a:r>
            <a:r>
              <a:rPr lang="es-MX" sz="1800" b="0" i="0" u="none" strike="noStrike" baseline="0" dirty="0">
                <a:latin typeface="NimbusRomNo9L-Regu"/>
              </a:rPr>
              <a:t>, vol. 20, 2019.</a:t>
            </a:r>
          </a:p>
          <a:p>
            <a:pPr marL="0" indent="0" algn="l">
              <a:buNone/>
            </a:pPr>
            <a:r>
              <a:rPr lang="es-MX" sz="1800" b="0" i="0" u="none" strike="noStrike" baseline="0" dirty="0">
                <a:latin typeface="NimbusRomNo9L-Regu"/>
              </a:rPr>
              <a:t>M. </a:t>
            </a:r>
            <a:r>
              <a:rPr lang="es-MX" sz="1800" b="0" i="0" u="none" strike="noStrike" baseline="0" dirty="0" err="1">
                <a:latin typeface="NimbusRomNo9L-Regu"/>
              </a:rPr>
              <a:t>Zitnik</a:t>
            </a:r>
            <a:r>
              <a:rPr lang="es-MX" sz="1800" b="0" i="0" u="none" strike="noStrike" baseline="0" dirty="0">
                <a:latin typeface="NimbusRomNo9L-Regu"/>
              </a:rPr>
              <a:t>, M. </a:t>
            </a:r>
            <a:r>
              <a:rPr lang="es-MX" sz="1800" b="0" i="0" u="none" strike="noStrike" baseline="0" dirty="0" err="1">
                <a:latin typeface="NimbusRomNo9L-Regu"/>
              </a:rPr>
              <a:t>Agrawal</a:t>
            </a:r>
            <a:r>
              <a:rPr lang="es-MX" sz="1800" b="0" i="0" u="none" strike="noStrike" baseline="0" dirty="0">
                <a:latin typeface="NimbusRomNo9L-Regu"/>
              </a:rPr>
              <a:t>, and J. </a:t>
            </a:r>
            <a:r>
              <a:rPr lang="es-MX" sz="1800" b="0" i="0" u="none" strike="noStrike" baseline="0" dirty="0" err="1">
                <a:latin typeface="NimbusRomNo9L-Regu"/>
              </a:rPr>
              <a:t>Leskovec</a:t>
            </a:r>
            <a:r>
              <a:rPr lang="es-MX" sz="1800" b="0" i="0" u="none" strike="noStrike" baseline="0" dirty="0">
                <a:latin typeface="NimbusRomNo9L-Regu"/>
              </a:rPr>
              <a:t>, “</a:t>
            </a:r>
            <a:r>
              <a:rPr lang="es-MX" sz="1800" b="0" i="0" u="none" strike="noStrike" baseline="0" dirty="0" err="1">
                <a:latin typeface="NimbusRomNo9L-Regu"/>
              </a:rPr>
              <a:t>Modeling</a:t>
            </a:r>
            <a:r>
              <a:rPr lang="es-MX" sz="1800" b="0" i="0" u="none" strike="noStrike" baseline="0" dirty="0">
                <a:latin typeface="NimbusRomNo9L-Regu"/>
              </a:rPr>
              <a:t> </a:t>
            </a:r>
            <a:r>
              <a:rPr lang="es-MX" sz="1800" b="0" i="0" u="none" strike="noStrike" baseline="0" dirty="0" err="1">
                <a:latin typeface="NimbusRomNo9L-Regu"/>
              </a:rPr>
              <a:t>polypharmacy</a:t>
            </a:r>
            <a:r>
              <a:rPr lang="es-MX" sz="180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side effects with graph convolutional networks,” </a:t>
            </a:r>
            <a:r>
              <a:rPr lang="en-US" sz="1800" b="0" i="0" u="none" strike="noStrike" baseline="0" dirty="0" err="1">
                <a:latin typeface="NimbusRomNo9L-ReguItal"/>
              </a:rPr>
              <a:t>Bioinform</a:t>
            </a:r>
            <a:r>
              <a:rPr lang="en-US" sz="1800" b="0" i="0" u="none" strike="noStrike" baseline="0" dirty="0">
                <a:latin typeface="NimbusRomNo9L-ReguItal"/>
              </a:rPr>
              <a:t>.</a:t>
            </a:r>
            <a:r>
              <a:rPr lang="en-US" sz="1800" b="0" i="0" u="none" strike="noStrike" baseline="0" dirty="0">
                <a:latin typeface="NimbusRomNo9L-Regu"/>
              </a:rPr>
              <a:t>, </a:t>
            </a:r>
            <a:r>
              <a:rPr lang="nn-NO" sz="1800" b="0" i="0" u="none" strike="noStrike" baseline="0" dirty="0">
                <a:latin typeface="NimbusRomNo9L-Regu"/>
              </a:rPr>
              <a:t>vol. 34, no. 13, pp. i457–i466, 2018. [Online]. Available: </a:t>
            </a:r>
            <a:r>
              <a:rPr lang="es-MX" sz="1800" b="0" i="0" u="none" strike="noStrike" baseline="0" dirty="0">
                <a:latin typeface="NimbusRomNo9L-Regu"/>
              </a:rPr>
              <a:t>https://doi.org/10.1093/bioinformatics/bty294</a:t>
            </a:r>
          </a:p>
          <a:p>
            <a:pPr marL="0" indent="0" algn="l">
              <a:buNone/>
            </a:pPr>
            <a:r>
              <a:rPr lang="es-MX" sz="1800" b="0" i="0" u="none" strike="noStrike" baseline="0" dirty="0">
                <a:latin typeface="NimbusRomNo9L-Regu"/>
              </a:rPr>
              <a:t>L. G. J. S. </a:t>
            </a:r>
            <a:r>
              <a:rPr lang="es-MX" sz="1800" b="0" i="0" u="none" strike="noStrike" baseline="0" dirty="0" err="1">
                <a:latin typeface="NimbusRomNo9L-Regu"/>
              </a:rPr>
              <a:t>Kexin</a:t>
            </a:r>
            <a:r>
              <a:rPr lang="es-MX" sz="1800" b="0" i="0" u="none" strike="noStrike" baseline="0" dirty="0">
                <a:latin typeface="NimbusRomNo9L-Regu"/>
              </a:rPr>
              <a:t> Huang, Cao Xiao, “</a:t>
            </a:r>
            <a:r>
              <a:rPr lang="es-MX" sz="1800" b="0" i="0" u="none" strike="noStrike" baseline="0" dirty="0" err="1">
                <a:latin typeface="NimbusRomNo9L-Regu"/>
              </a:rPr>
              <a:t>Explainable</a:t>
            </a:r>
            <a:r>
              <a:rPr lang="es-MX" sz="1800" b="0" i="0" u="none" strike="noStrike" baseline="0" dirty="0">
                <a:latin typeface="NimbusRomNo9L-Regu"/>
              </a:rPr>
              <a:t> </a:t>
            </a:r>
            <a:r>
              <a:rPr lang="es-MX" sz="1800" b="0" i="0" u="none" strike="noStrike" baseline="0" dirty="0" err="1">
                <a:latin typeface="NimbusRomNo9L-Regu"/>
              </a:rPr>
              <a:t>substructure</a:t>
            </a:r>
            <a:r>
              <a:rPr lang="es-MX" sz="1800" b="0" i="0" u="none" strike="noStrike" baseline="0" dirty="0">
                <a:latin typeface="NimbusRomNo9L-Regu"/>
              </a:rPr>
              <a:t> </a:t>
            </a:r>
            <a:r>
              <a:rPr lang="es-MX" sz="1800" b="0" i="0" u="none" strike="noStrike" baseline="0" dirty="0" err="1">
                <a:latin typeface="NimbusRomNo9L-Regu"/>
              </a:rPr>
              <a:t>partition</a:t>
            </a:r>
            <a:r>
              <a:rPr lang="es-MX" sz="1800" dirty="0">
                <a:latin typeface="NimbusRomNo9L-Regu"/>
              </a:rPr>
              <a:t> </a:t>
            </a:r>
            <a:r>
              <a:rPr lang="en-US" sz="1800" b="0" i="0" u="none" strike="noStrike" baseline="0" dirty="0">
                <a:latin typeface="NimbusRomNo9L-Regu"/>
              </a:rPr>
              <a:t>fingerprint for protein, drug, and more,” </a:t>
            </a:r>
            <a:r>
              <a:rPr lang="en-US" sz="1800" b="0" i="1" u="none" strike="noStrike" baseline="0" dirty="0" err="1">
                <a:latin typeface="NimbusRomNo9L-ReguItal"/>
              </a:rPr>
              <a:t>NeurIPS</a:t>
            </a:r>
            <a:r>
              <a:rPr lang="en-US" sz="1800" b="0" i="1" u="none" strike="noStrike" baseline="0" dirty="0">
                <a:latin typeface="NimbusRomNo9L-ReguItal"/>
              </a:rPr>
              <a:t> Learning Meaningful Representation of Life Workshop</a:t>
            </a:r>
            <a:r>
              <a:rPr lang="en-US" sz="1800" b="0" i="0" u="none" strike="noStrike" baseline="0" dirty="0">
                <a:latin typeface="NimbusRomNo9L-Regu"/>
              </a:rPr>
              <a:t>, 2019.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NimbusRomNo9L-Regu"/>
              </a:rPr>
              <a:t>K. Huang, C. Xiao, T. N. Hoang, L. Glass, and J. Sun, “Caster: Predicting drug interactions with chemical substructure representation,” </a:t>
            </a:r>
            <a:r>
              <a:rPr lang="es-MX" sz="1800" b="0" i="0" u="none" strike="noStrike" baseline="0" dirty="0">
                <a:latin typeface="NimbusRomNo9L-Regu"/>
              </a:rPr>
              <a:t>in </a:t>
            </a:r>
            <a:r>
              <a:rPr lang="es-MX" sz="1800" b="0" i="0" u="none" strike="noStrike" baseline="0" dirty="0">
                <a:latin typeface="NimbusRomNo9L-ReguItal"/>
              </a:rPr>
              <a:t>AAAI</a:t>
            </a:r>
            <a:r>
              <a:rPr lang="es-MX" sz="1800" b="0" i="0" u="none" strike="noStrike" baseline="0" dirty="0">
                <a:latin typeface="NimbusRomNo9L-Regu"/>
              </a:rPr>
              <a:t>, 2020.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10588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10096-E4A8-4182-A88E-ECC61B601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4358"/>
            <a:ext cx="3200400" cy="2950119"/>
          </a:xfrm>
        </p:spPr>
        <p:txBody>
          <a:bodyPr>
            <a:normAutofit/>
          </a:bodyPr>
          <a:lstStyle/>
          <a:p>
            <a:r>
              <a:rPr lang="en-US" sz="6000" dirty="0"/>
              <a:t>Brief Overview</a:t>
            </a:r>
            <a:endParaRPr lang="es-MX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70A7B-8FE7-4FB2-BD65-8F009C866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0" y="942680"/>
            <a:ext cx="6492240" cy="5046640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 </a:t>
            </a:r>
            <a:r>
              <a:rPr lang="en-US" sz="4000" dirty="0"/>
              <a:t>Related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/>
              <a:t> Methodology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3400" dirty="0"/>
              <a:t> Constructing Graph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3400" dirty="0"/>
              <a:t> Drug Representation Learning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3400" dirty="0"/>
              <a:t> Creating DDI representations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3400" dirty="0"/>
              <a:t> ML with DDI Representations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/>
              <a:t> Results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/>
              <a:t> Conclusion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/>
              <a:t> Q&amp;A</a:t>
            </a:r>
          </a:p>
        </p:txBody>
      </p:sp>
    </p:spTree>
    <p:extLst>
      <p:ext uri="{BB962C8B-B14F-4D97-AF65-F5344CB8AC3E}">
        <p14:creationId xmlns:p14="http://schemas.microsoft.com/office/powerpoint/2010/main" val="43365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10096-E4A8-4182-A88E-ECC61B601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3242350"/>
          </a:xfrm>
        </p:spPr>
        <p:txBody>
          <a:bodyPr>
            <a:normAutofit/>
          </a:bodyPr>
          <a:lstStyle/>
          <a:p>
            <a:r>
              <a:rPr lang="en-US" sz="6000" dirty="0"/>
              <a:t>Related Work</a:t>
            </a:r>
            <a:endParaRPr lang="es-MX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70A7B-8FE7-4FB2-BD65-8F009C866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1173" y="424206"/>
            <a:ext cx="6492240" cy="6127423"/>
          </a:xfrm>
        </p:spPr>
        <p:txBody>
          <a:bodyPr>
            <a:normAutofit fontScale="92500" lnSpcReduction="10000"/>
          </a:bodyPr>
          <a:lstStyle/>
          <a:p>
            <a:r>
              <a:rPr lang="en-US" sz="4300" dirty="0"/>
              <a:t>Similarity-based</a:t>
            </a:r>
            <a:r>
              <a:rPr lang="en-US" sz="4100" dirty="0"/>
              <a:t>: </a:t>
            </a:r>
          </a:p>
          <a:p>
            <a:pPr lvl="1"/>
            <a:r>
              <a:rPr lang="es-MX" sz="2600" b="0" i="0" u="none" strike="noStrike" baseline="0" dirty="0"/>
              <a:t>Abdelaziz et al., </a:t>
            </a:r>
            <a:r>
              <a:rPr lang="en-US" sz="2600" b="0" i="0" u="none" strike="noStrike" baseline="0" dirty="0"/>
              <a:t>“Large-scale structural and textual similarity-based mining of knowledge </a:t>
            </a:r>
            <a:r>
              <a:rPr lang="es-MX" sz="2600" b="0" i="0" u="none" strike="noStrike" baseline="0" dirty="0" err="1"/>
              <a:t>graph</a:t>
            </a:r>
            <a:r>
              <a:rPr lang="es-MX" sz="2600" b="0" i="0" u="none" strike="noStrike" baseline="0" dirty="0"/>
              <a:t> </a:t>
            </a:r>
            <a:r>
              <a:rPr lang="es-MX" sz="2600" b="0" i="0" u="none" strike="noStrike" baseline="0" dirty="0" err="1"/>
              <a:t>to</a:t>
            </a:r>
            <a:r>
              <a:rPr lang="es-MX" sz="2600" b="0" i="0" u="none" strike="noStrike" baseline="0" dirty="0"/>
              <a:t> </a:t>
            </a:r>
            <a:r>
              <a:rPr lang="es-MX" sz="2600" b="0" i="0" u="none" strike="noStrike" baseline="0" dirty="0" err="1"/>
              <a:t>predict</a:t>
            </a:r>
            <a:r>
              <a:rPr lang="es-MX" sz="2600" b="0" i="0" u="none" strike="noStrike" baseline="0" dirty="0"/>
              <a:t> </a:t>
            </a:r>
            <a:r>
              <a:rPr lang="es-MX" sz="2600" b="0" i="0" u="none" strike="noStrike" baseline="0" dirty="0" err="1"/>
              <a:t>drug-drug</a:t>
            </a:r>
            <a:r>
              <a:rPr lang="es-MX" sz="2600" b="0" i="0" u="none" strike="noStrike" baseline="0" dirty="0"/>
              <a:t> </a:t>
            </a:r>
            <a:r>
              <a:rPr lang="es-MX" sz="2600" b="0" i="0" u="none" strike="noStrike" baseline="0" dirty="0" err="1"/>
              <a:t>interactions</a:t>
            </a:r>
            <a:r>
              <a:rPr lang="es-MX" sz="2600" b="0" i="0" u="none" strike="noStrike" baseline="0" dirty="0"/>
              <a:t>”, 2017.</a:t>
            </a:r>
            <a:endParaRPr lang="en-US" sz="3100" dirty="0"/>
          </a:p>
          <a:p>
            <a:r>
              <a:rPr lang="en-US" sz="4300" dirty="0"/>
              <a:t>Classification-based: </a:t>
            </a:r>
          </a:p>
          <a:p>
            <a:pPr lvl="1"/>
            <a:r>
              <a:rPr lang="es-MX" sz="2600" b="0" i="0" u="none" strike="noStrike" baseline="0" dirty="0"/>
              <a:t>B. </a:t>
            </a:r>
            <a:r>
              <a:rPr lang="es-MX" sz="2600" b="0" i="0" u="none" strike="noStrike" baseline="0" dirty="0" err="1"/>
              <a:t>Davazdahemami</a:t>
            </a:r>
            <a:r>
              <a:rPr lang="es-MX" sz="2600" b="0" i="0" u="none" strike="noStrike" baseline="0" dirty="0"/>
              <a:t> and D. </a:t>
            </a:r>
            <a:r>
              <a:rPr lang="es-MX" sz="2600" b="0" i="0" u="none" strike="noStrike" baseline="0" dirty="0" err="1"/>
              <a:t>Delen</a:t>
            </a:r>
            <a:r>
              <a:rPr lang="es-MX" sz="2600" b="0" i="0" u="none" strike="noStrike" baseline="0" dirty="0"/>
              <a:t>, “A </a:t>
            </a:r>
            <a:r>
              <a:rPr lang="es-MX" sz="2600" b="0" i="0" u="none" strike="noStrike" baseline="0" dirty="0" err="1"/>
              <a:t>chronological</a:t>
            </a:r>
            <a:r>
              <a:rPr lang="es-MX" sz="2600" b="0" i="0" u="none" strike="noStrike" baseline="0" dirty="0"/>
              <a:t> </a:t>
            </a:r>
            <a:r>
              <a:rPr lang="es-MX" sz="2600" b="0" i="0" u="none" strike="noStrike" baseline="0" dirty="0" err="1"/>
              <a:t>pharmacovigilance</a:t>
            </a:r>
            <a:r>
              <a:rPr lang="es-MX" sz="2600" dirty="0"/>
              <a:t> </a:t>
            </a:r>
            <a:r>
              <a:rPr lang="en-US" sz="2600" b="0" i="0" u="none" strike="noStrike" baseline="0" dirty="0"/>
              <a:t>network analytics approach for predicting adverse drug events,” </a:t>
            </a:r>
            <a:r>
              <a:rPr lang="es-MX" sz="2600" b="0" i="0" u="none" strike="noStrike" baseline="0" dirty="0"/>
              <a:t>2018.</a:t>
            </a:r>
          </a:p>
          <a:p>
            <a:pPr lvl="1"/>
            <a:r>
              <a:rPr lang="es-MX" sz="2600" b="0" i="0" u="none" strike="noStrike" baseline="0" dirty="0"/>
              <a:t>Zheng et. al., “DDI-</a:t>
            </a:r>
            <a:r>
              <a:rPr lang="es-MX" sz="2600" b="0" i="0" u="none" strike="noStrike" baseline="0" dirty="0" err="1"/>
              <a:t>PULearn</a:t>
            </a:r>
            <a:r>
              <a:rPr lang="es-MX" sz="2600" b="0" i="0" u="none" strike="noStrike" baseline="0" dirty="0"/>
              <a:t>: </a:t>
            </a:r>
            <a:r>
              <a:rPr lang="en-US" sz="2600" b="0" i="0" u="none" strike="noStrike" baseline="0" dirty="0"/>
              <a:t>a positive-unlabeled learning method for large-scale prediction of drug-drug </a:t>
            </a:r>
            <a:r>
              <a:rPr lang="es-MX" sz="2600" b="0" i="0" u="none" strike="noStrike" baseline="0" dirty="0" err="1"/>
              <a:t>interactions</a:t>
            </a:r>
            <a:r>
              <a:rPr lang="es-MX" sz="2600" b="0" i="0" u="none" strike="noStrike" baseline="0" dirty="0"/>
              <a:t>”, 2019</a:t>
            </a:r>
            <a:endParaRPr lang="en-US" sz="2600" dirty="0"/>
          </a:p>
          <a:p>
            <a:r>
              <a:rPr lang="en-US" sz="4300" dirty="0"/>
              <a:t>NN-based: </a:t>
            </a:r>
          </a:p>
          <a:p>
            <a:pPr lvl="1"/>
            <a:r>
              <a:rPr lang="es-MX" sz="2600" b="0" i="0" u="none" strike="noStrike" baseline="0" dirty="0"/>
              <a:t>M. </a:t>
            </a:r>
            <a:r>
              <a:rPr lang="es-MX" sz="2600" b="0" i="0" u="none" strike="noStrike" baseline="0" dirty="0" err="1"/>
              <a:t>Zitnik</a:t>
            </a:r>
            <a:r>
              <a:rPr lang="es-MX" sz="2600" b="0" i="0" u="none" strike="noStrike" baseline="0" dirty="0"/>
              <a:t>, M. </a:t>
            </a:r>
            <a:r>
              <a:rPr lang="es-MX" sz="2600" b="0" i="0" u="none" strike="noStrike" baseline="0" dirty="0" err="1"/>
              <a:t>Agrawal</a:t>
            </a:r>
            <a:r>
              <a:rPr lang="es-MX" sz="2600" b="0" i="0" u="none" strike="noStrike" baseline="0" dirty="0"/>
              <a:t>, and J. </a:t>
            </a:r>
            <a:r>
              <a:rPr lang="es-MX" sz="2600" b="0" i="0" u="none" strike="noStrike" baseline="0" dirty="0" err="1"/>
              <a:t>Leskovec</a:t>
            </a:r>
            <a:r>
              <a:rPr lang="es-MX" sz="2600" b="0" i="0" u="none" strike="noStrike" baseline="0" dirty="0"/>
              <a:t>, “</a:t>
            </a:r>
            <a:r>
              <a:rPr lang="es-MX" sz="2600" b="0" i="0" u="none" strike="noStrike" baseline="0" dirty="0" err="1"/>
              <a:t>Modeling</a:t>
            </a:r>
            <a:r>
              <a:rPr lang="es-MX" sz="2600" b="0" i="0" u="none" strike="noStrike" baseline="0" dirty="0"/>
              <a:t> </a:t>
            </a:r>
            <a:r>
              <a:rPr lang="es-MX" sz="2600" b="0" i="0" u="none" strike="noStrike" baseline="0" dirty="0" err="1"/>
              <a:t>polypharmacy</a:t>
            </a:r>
            <a:r>
              <a:rPr lang="es-MX" sz="2600" b="0" i="0" u="none" strike="noStrike" baseline="0" dirty="0"/>
              <a:t> </a:t>
            </a:r>
            <a:r>
              <a:rPr lang="en-US" sz="2600" b="0" i="0" u="none" strike="noStrike" baseline="0" dirty="0"/>
              <a:t>side effects with graph convolutional networks,” </a:t>
            </a:r>
            <a:r>
              <a:rPr lang="en-US" sz="2600" b="0" i="0" u="none" strike="noStrike" baseline="0" dirty="0" err="1"/>
              <a:t>Bioinform</a:t>
            </a:r>
            <a:r>
              <a:rPr lang="en-US" sz="2600" b="0" i="0" u="none" strike="noStrike" baseline="0" dirty="0"/>
              <a:t>., 2018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204748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10096-E4A8-4182-A88E-ECC61B601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805" y="461912"/>
            <a:ext cx="3619892" cy="3667027"/>
          </a:xfrm>
        </p:spPr>
        <p:txBody>
          <a:bodyPr>
            <a:normAutofit/>
          </a:bodyPr>
          <a:lstStyle/>
          <a:p>
            <a:r>
              <a:rPr lang="en-US" sz="4800" dirty="0"/>
              <a:t>Methodology: Broad Overview</a:t>
            </a:r>
            <a:endParaRPr lang="es-MX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70A7B-8FE7-4FB2-BD65-8F009C866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1109" y="731519"/>
            <a:ext cx="6541731" cy="5405329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3600" b="0" i="0" u="none" strike="noStrike" baseline="0" dirty="0">
                <a:latin typeface="NimbusRomNo9L-Regu"/>
              </a:rPr>
              <a:t>Constructing the graph using  SMILES strings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3600" b="0" i="0" u="none" strike="noStrike" baseline="0" dirty="0">
                <a:latin typeface="NimbusRomNo9L-Regu"/>
              </a:rPr>
              <a:t>Drug representation learning from the graph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s-MX" sz="3600" b="0" i="0" u="none" strike="noStrike" baseline="0" dirty="0" err="1">
                <a:latin typeface="NimbusRomNo9L-Regu"/>
              </a:rPr>
              <a:t>Creating</a:t>
            </a:r>
            <a:r>
              <a:rPr lang="es-MX" sz="3600" b="0" i="0" u="none" strike="noStrike" baseline="0" dirty="0">
                <a:latin typeface="NimbusRomNo9L-Regu"/>
              </a:rPr>
              <a:t> DDI </a:t>
            </a:r>
            <a:r>
              <a:rPr lang="es-MX" sz="3600" b="0" i="0" u="none" strike="noStrike" baseline="0" dirty="0" err="1">
                <a:latin typeface="NimbusRomNo9L-Regu"/>
              </a:rPr>
              <a:t>representation</a:t>
            </a:r>
            <a:endParaRPr lang="es-MX" sz="3600" b="0" i="0" u="none" strike="noStrike" baseline="0" dirty="0">
              <a:latin typeface="NimbusRomNo9L-Regu"/>
            </a:endParaRP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s-MX" sz="3600" b="0" i="0" u="none" strike="noStrike" baseline="0" dirty="0">
                <a:latin typeface="CMSY7"/>
              </a:rPr>
              <a:t>Machine </a:t>
            </a:r>
            <a:r>
              <a:rPr lang="es-MX" sz="3600" b="0" i="0" u="none" strike="noStrike" baseline="0" dirty="0" err="1">
                <a:latin typeface="NimbusRomNo9L-Regu"/>
              </a:rPr>
              <a:t>Learning</a:t>
            </a:r>
            <a:r>
              <a:rPr lang="es-MX" sz="3600" b="0" i="0" u="none" strike="noStrike" baseline="0" dirty="0">
                <a:latin typeface="NimbusRomNo9L-Regu"/>
              </a:rPr>
              <a:t> </a:t>
            </a:r>
            <a:r>
              <a:rPr lang="es-MX" sz="3600" b="0" i="0" u="none" strike="noStrike" baseline="0" dirty="0" err="1">
                <a:latin typeface="NimbusRomNo9L-Regu"/>
              </a:rPr>
              <a:t>with</a:t>
            </a:r>
            <a:r>
              <a:rPr lang="es-MX" sz="3600" b="0" i="0" u="none" strike="noStrike" baseline="0" dirty="0">
                <a:latin typeface="NimbusRomNo9L-Regu"/>
              </a:rPr>
              <a:t> DDI </a:t>
            </a:r>
            <a:r>
              <a:rPr lang="es-MX" sz="3600" b="0" i="0" u="none" strike="noStrike" baseline="0" dirty="0" err="1">
                <a:latin typeface="NimbusRomNo9L-Regu"/>
              </a:rPr>
              <a:t>features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471889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10096-E4A8-4182-A88E-ECC61B601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4358"/>
            <a:ext cx="3200400" cy="3515729"/>
          </a:xfrm>
        </p:spPr>
        <p:txBody>
          <a:bodyPr>
            <a:normAutofit/>
          </a:bodyPr>
          <a:lstStyle/>
          <a:p>
            <a:r>
              <a:rPr lang="en-US" sz="4400" dirty="0"/>
              <a:t>1: Create Graph Using SMILES Strings</a:t>
            </a:r>
            <a:endParaRPr lang="es-MX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70A7B-8FE7-4FB2-BD65-8F009C866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0" y="952106"/>
            <a:ext cx="6492240" cy="555238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4100" dirty="0"/>
              <a:t>Key Ideas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500" dirty="0"/>
              <a:t>Only SMILES information of drugs utilized.</a:t>
            </a:r>
            <a:endParaRPr lang="en-US" sz="3100" dirty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500" dirty="0"/>
              <a:t>Mine the frequent substructures using ESPF algorithm by Huang et. Al. (</a:t>
            </a:r>
            <a:r>
              <a:rPr lang="es-MX" sz="3500" b="0" i="0" u="none" strike="noStrike" baseline="0" dirty="0" err="1">
                <a:latin typeface="NimbusRomNo9L-Regu"/>
              </a:rPr>
              <a:t>Explainable</a:t>
            </a:r>
            <a:r>
              <a:rPr lang="es-MX" sz="3500" b="0" i="0" u="none" strike="noStrike" baseline="0" dirty="0">
                <a:latin typeface="NimbusRomNo9L-Regu"/>
              </a:rPr>
              <a:t> </a:t>
            </a:r>
            <a:r>
              <a:rPr lang="es-MX" sz="3500" b="0" i="0" u="none" strike="noStrike" baseline="0" dirty="0" err="1">
                <a:latin typeface="NimbusRomNo9L-Regu"/>
              </a:rPr>
              <a:t>substructure</a:t>
            </a:r>
            <a:r>
              <a:rPr lang="es-MX" sz="3500" b="0" i="0" u="none" strike="noStrike" baseline="0" dirty="0">
                <a:latin typeface="NimbusRomNo9L-Regu"/>
              </a:rPr>
              <a:t> </a:t>
            </a:r>
            <a:r>
              <a:rPr lang="es-MX" sz="3500" b="0" i="0" u="none" strike="noStrike" baseline="0" dirty="0" err="1">
                <a:latin typeface="NimbusRomNo9L-Regu"/>
              </a:rPr>
              <a:t>partition</a:t>
            </a:r>
            <a:r>
              <a:rPr lang="es-MX" sz="3500" dirty="0">
                <a:latin typeface="NimbusRomNo9L-Regu"/>
              </a:rPr>
              <a:t> </a:t>
            </a:r>
            <a:r>
              <a:rPr lang="en-US" sz="3500" b="0" i="0" u="none" strike="noStrike" baseline="0" dirty="0">
                <a:latin typeface="NimbusRomNo9L-Regu"/>
              </a:rPr>
              <a:t>fingerprint</a:t>
            </a:r>
            <a:r>
              <a:rPr lang="en-US" sz="3500" dirty="0"/>
              <a:t>).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3500" dirty="0" err="1"/>
              <a:t>Create</a:t>
            </a:r>
            <a:r>
              <a:rPr lang="es-MX" sz="3500" dirty="0"/>
              <a:t> </a:t>
            </a:r>
            <a:r>
              <a:rPr lang="es-MX" sz="3500" dirty="0" err="1"/>
              <a:t>graph</a:t>
            </a:r>
            <a:r>
              <a:rPr lang="es-MX" sz="3500" dirty="0"/>
              <a:t>: </a:t>
            </a:r>
            <a:r>
              <a:rPr lang="es-MX" sz="3500" dirty="0" err="1"/>
              <a:t>nodes</a:t>
            </a:r>
            <a:r>
              <a:rPr lang="es-MX" sz="3500" dirty="0"/>
              <a:t> are </a:t>
            </a:r>
            <a:r>
              <a:rPr lang="es-MX" sz="3500" dirty="0" err="1"/>
              <a:t>drugs</a:t>
            </a:r>
            <a:r>
              <a:rPr lang="es-MX" sz="3500" dirty="0"/>
              <a:t>, </a:t>
            </a:r>
            <a:r>
              <a:rPr lang="es-MX" sz="3500" dirty="0" err="1"/>
              <a:t>edges</a:t>
            </a:r>
            <a:r>
              <a:rPr lang="es-MX" sz="3500" dirty="0"/>
              <a:t> </a:t>
            </a:r>
            <a:r>
              <a:rPr lang="es-MX" sz="3500" dirty="0" err="1"/>
              <a:t>drawn</a:t>
            </a:r>
            <a:r>
              <a:rPr lang="es-MX" sz="3500" dirty="0"/>
              <a:t> </a:t>
            </a:r>
            <a:r>
              <a:rPr lang="es-MX" sz="3500" dirty="0" err="1"/>
              <a:t>between</a:t>
            </a:r>
            <a:r>
              <a:rPr lang="es-MX" sz="3500" dirty="0"/>
              <a:t> </a:t>
            </a:r>
            <a:r>
              <a:rPr lang="es-MX" sz="3500" dirty="0" err="1"/>
              <a:t>drugs</a:t>
            </a:r>
            <a:r>
              <a:rPr lang="es-MX" sz="3500" dirty="0"/>
              <a:t> </a:t>
            </a:r>
            <a:r>
              <a:rPr lang="es-MX" sz="3500" dirty="0" err="1"/>
              <a:t>that</a:t>
            </a:r>
            <a:r>
              <a:rPr lang="es-MX" sz="3500" dirty="0"/>
              <a:t> share a </a:t>
            </a:r>
            <a:r>
              <a:rPr lang="es-MX" sz="3500" dirty="0" err="1"/>
              <a:t>predetermined</a:t>
            </a:r>
            <a:r>
              <a:rPr lang="es-MX" sz="3500" dirty="0"/>
              <a:t> </a:t>
            </a:r>
            <a:r>
              <a:rPr lang="es-MX" sz="3500" dirty="0" err="1"/>
              <a:t>number</a:t>
            </a:r>
            <a:r>
              <a:rPr lang="es-MX" sz="3500" dirty="0"/>
              <a:t> </a:t>
            </a:r>
            <a:r>
              <a:rPr lang="es-MX" sz="3500" dirty="0" err="1"/>
              <a:t>of</a:t>
            </a:r>
            <a:r>
              <a:rPr lang="es-MX" sz="3500" dirty="0"/>
              <a:t> </a:t>
            </a:r>
            <a:r>
              <a:rPr lang="es-MX" sz="3500" dirty="0" err="1"/>
              <a:t>substuctures</a:t>
            </a:r>
            <a:r>
              <a:rPr lang="es-MX" sz="3500" dirty="0"/>
              <a:t> (S-</a:t>
            </a:r>
            <a:r>
              <a:rPr lang="es-MX" sz="3500" dirty="0" err="1"/>
              <a:t>Value</a:t>
            </a:r>
            <a:r>
              <a:rPr lang="es-MX" sz="3500" dirty="0"/>
              <a:t>).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652893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10096-E4A8-4182-A88E-ECC61B601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ESPF Algorithm </a:t>
            </a:r>
            <a:endParaRPr lang="es-MX" sz="4400" dirty="0"/>
          </a:p>
        </p:txBody>
      </p:sp>
      <p:pic>
        <p:nvPicPr>
          <p:cNvPr id="17" name="Content Placeholder 1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141ADC03-FC16-4894-A19E-713F0D52C2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702" y="2013917"/>
            <a:ext cx="10258596" cy="4017232"/>
          </a:xfr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3023F09F-4BDA-4D59-B096-C632D735FCE6}"/>
              </a:ext>
            </a:extLst>
          </p:cNvPr>
          <p:cNvSpPr txBox="1"/>
          <p:nvPr/>
        </p:nvSpPr>
        <p:spPr>
          <a:xfrm>
            <a:off x="7286017" y="5846483"/>
            <a:ext cx="377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s-MX" sz="1800" b="0" i="1" u="none" strike="noStrike" baseline="0" dirty="0">
                <a:latin typeface="NimbusRomNo9L-Regu"/>
              </a:rPr>
              <a:t>L. G. J. S. </a:t>
            </a:r>
            <a:r>
              <a:rPr lang="es-MX" sz="1800" b="0" i="1" u="none" strike="noStrike" baseline="0" dirty="0" err="1">
                <a:latin typeface="NimbusRomNo9L-Regu"/>
              </a:rPr>
              <a:t>Kexin</a:t>
            </a:r>
            <a:r>
              <a:rPr lang="es-MX" sz="1800" b="0" i="1" u="none" strike="noStrike" baseline="0" dirty="0">
                <a:latin typeface="NimbusRomNo9L-Regu"/>
              </a:rPr>
              <a:t> Huang, Cao Xiao, </a:t>
            </a:r>
            <a:r>
              <a:rPr lang="en-US" sz="1800" b="0" i="1" u="none" strike="noStrike" baseline="0" dirty="0">
                <a:latin typeface="NimbusRomNo9L-Regu"/>
              </a:rPr>
              <a:t>2019.</a:t>
            </a:r>
            <a:endParaRPr lang="es-MX" i="1" dirty="0"/>
          </a:p>
        </p:txBody>
      </p:sp>
    </p:spTree>
    <p:extLst>
      <p:ext uri="{BB962C8B-B14F-4D97-AF65-F5344CB8AC3E}">
        <p14:creationId xmlns:p14="http://schemas.microsoft.com/office/powerpoint/2010/main" val="378259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0B34A-020F-4BEA-95D2-48A025A3F9B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44718" y="2310894"/>
            <a:ext cx="3165802" cy="1449387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of partitioning using ESPF</a:t>
            </a:r>
            <a:endParaRPr lang="es-MX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0690FCB-B64A-46D5-9128-831E0D2D5096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3" t="21443" r="8335"/>
          <a:stretch/>
        </p:blipFill>
        <p:spPr>
          <a:xfrm>
            <a:off x="4387174" y="968138"/>
            <a:ext cx="6147882" cy="477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21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10096-E4A8-4182-A88E-ECC61B601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7356"/>
          </a:xfrm>
        </p:spPr>
        <p:txBody>
          <a:bodyPr>
            <a:normAutofit/>
          </a:bodyPr>
          <a:lstStyle/>
          <a:p>
            <a:r>
              <a:rPr lang="en-US" sz="4400" dirty="0"/>
              <a:t>Graph Details 1.</a:t>
            </a:r>
            <a:endParaRPr lang="es-MX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70A7B-8FE7-4FB2-BD65-8F009C866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07909"/>
            <a:ext cx="10058400" cy="422752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Drugs used for this paper taken from </a:t>
            </a:r>
            <a:r>
              <a:rPr lang="en-US" sz="2800" dirty="0" err="1"/>
              <a:t>DrugBank</a:t>
            </a:r>
            <a:r>
              <a:rPr lang="en-US" sz="28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FDA approved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err="1"/>
              <a:t>DrugBank</a:t>
            </a:r>
            <a:r>
              <a:rPr lang="en-US" sz="2600" dirty="0"/>
              <a:t> Data included SMILES strings &amp; at least one DDI with another drug.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800" dirty="0"/>
              <a:t>Some numbers: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824 drugs total in our dataset with 96,751 known positive interactions.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For ESPF algorithm, we set a </a:t>
            </a:r>
            <a:r>
              <a:rPr lang="en-US" sz="2600" dirty="0" err="1"/>
              <a:t>freq</a:t>
            </a:r>
            <a:r>
              <a:rPr lang="en-US" sz="2600" dirty="0"/>
              <a:t> of 5 occurrences.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After running ESPF, a total of 741 unique substructures found.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Several S-Values used: 2, 3, and 4.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s-MX" sz="2200" dirty="0"/>
          </a:p>
        </p:txBody>
      </p:sp>
    </p:spTree>
    <p:extLst>
      <p:ext uri="{BB962C8B-B14F-4D97-AF65-F5344CB8AC3E}">
        <p14:creationId xmlns:p14="http://schemas.microsoft.com/office/powerpoint/2010/main" val="427833540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870</TotalTime>
  <Words>1223</Words>
  <Application>Microsoft Office PowerPoint</Application>
  <PresentationFormat>Widescreen</PresentationFormat>
  <Paragraphs>128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CMSY7</vt:lpstr>
      <vt:lpstr>NimbusRomNo9L-Regu</vt:lpstr>
      <vt:lpstr>NimbusRomNo9L-ReguItal</vt:lpstr>
      <vt:lpstr>Retrospect</vt:lpstr>
      <vt:lpstr>Drug-Drug Interaction Prediction: a Purely SMILES Based Approach</vt:lpstr>
      <vt:lpstr>Abstract</vt:lpstr>
      <vt:lpstr>Brief Overview</vt:lpstr>
      <vt:lpstr>Related Work</vt:lpstr>
      <vt:lpstr>Methodology: Broad Overview</vt:lpstr>
      <vt:lpstr>1: Create Graph Using SMILES Strings</vt:lpstr>
      <vt:lpstr>ESPF Algorithm </vt:lpstr>
      <vt:lpstr>Example of partitioning using ESPF</vt:lpstr>
      <vt:lpstr>Graph Details 1.</vt:lpstr>
      <vt:lpstr>Graph Details 2.</vt:lpstr>
      <vt:lpstr>2: Drug representation learning from the Graph</vt:lpstr>
      <vt:lpstr>3: Creating the   DDI  representations</vt:lpstr>
      <vt:lpstr>Baseline Feature Vector Creation</vt:lpstr>
      <vt:lpstr>4: Machine Learning with DDI features</vt:lpstr>
      <vt:lpstr>PowerPoint Presentation</vt:lpstr>
      <vt:lpstr>Results</vt:lpstr>
      <vt:lpstr>PowerPoint Presentation</vt:lpstr>
      <vt:lpstr>PowerPoint Presentation</vt:lpstr>
      <vt:lpstr>PowerPoint Presentation</vt:lpstr>
      <vt:lpstr>PowerPoint Presentation</vt:lpstr>
      <vt:lpstr>Conclusions</vt:lpstr>
      <vt:lpstr>Acknowledgements</vt:lpstr>
      <vt:lpstr>PowerPoint Presentation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Drug-Drug Interaction Prediction: a Purely SMILES Based Approach</dc:title>
  <dc:creator>Briana Bumgardner</dc:creator>
  <cp:lastModifiedBy>Briana Bumgardner</cp:lastModifiedBy>
  <cp:revision>5</cp:revision>
  <dcterms:created xsi:type="dcterms:W3CDTF">2021-11-23T19:59:16Z</dcterms:created>
  <dcterms:modified xsi:type="dcterms:W3CDTF">2021-11-24T20:16:58Z</dcterms:modified>
</cp:coreProperties>
</file>