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59" r:id="rId4"/>
    <p:sldId id="258" r:id="rId5"/>
    <p:sldId id="261" r:id="rId6"/>
    <p:sldId id="262" r:id="rId7"/>
    <p:sldId id="263" r:id="rId8"/>
    <p:sldId id="264" r:id="rId9"/>
    <p:sldId id="292" r:id="rId10"/>
    <p:sldId id="267" r:id="rId11"/>
    <p:sldId id="273" r:id="rId12"/>
    <p:sldId id="282" r:id="rId13"/>
    <p:sldId id="283" r:id="rId14"/>
    <p:sldId id="268" r:id="rId15"/>
    <p:sldId id="284" r:id="rId16"/>
    <p:sldId id="270" r:id="rId17"/>
    <p:sldId id="271" r:id="rId18"/>
    <p:sldId id="272" r:id="rId19"/>
    <p:sldId id="274" r:id="rId20"/>
    <p:sldId id="276" r:id="rId21"/>
    <p:sldId id="295" r:id="rId22"/>
    <p:sldId id="278" r:id="rId23"/>
    <p:sldId id="289" r:id="rId24"/>
    <p:sldId id="281" r:id="rId25"/>
    <p:sldId id="290" r:id="rId26"/>
    <p:sldId id="291" r:id="rId27"/>
    <p:sldId id="294" r:id="rId28"/>
    <p:sldId id="296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bas, esra" initials="Ae" lastIdx="1" clrIdx="0">
    <p:extLst>
      <p:ext uri="{19B8F6BF-5375-455C-9EA6-DF929625EA0E}">
        <p15:presenceInfo xmlns:p15="http://schemas.microsoft.com/office/powerpoint/2012/main" userId="S-1-5-21-321074259-2410434457-2231178854-629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110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0T08:44:50.273" idx="1">
    <p:pos x="10" y="10"/>
    <p:text>add arrows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8F100-13CA-4C14-B4A5-53EF26D6473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19AF7F-8A49-4E03-BEF5-461022B26644}">
      <dgm:prSet/>
      <dgm:spPr/>
      <dgm:t>
        <a:bodyPr/>
        <a:lstStyle/>
        <a:p>
          <a:r>
            <a:rPr lang="en-US"/>
            <a:t>Motivation</a:t>
          </a:r>
        </a:p>
      </dgm:t>
    </dgm:pt>
    <dgm:pt modelId="{87116BB7-DDA7-4B64-97DA-F53FEAB5FD68}" type="parTrans" cxnId="{E04D0C62-7207-44B2-A3D9-FA12221CDFA3}">
      <dgm:prSet/>
      <dgm:spPr/>
      <dgm:t>
        <a:bodyPr/>
        <a:lstStyle/>
        <a:p>
          <a:endParaRPr lang="en-US"/>
        </a:p>
      </dgm:t>
    </dgm:pt>
    <dgm:pt modelId="{EAC81CAB-B39F-4BA1-8444-DD8366B45FBB}" type="sibTrans" cxnId="{E04D0C62-7207-44B2-A3D9-FA12221CDFA3}">
      <dgm:prSet/>
      <dgm:spPr/>
      <dgm:t>
        <a:bodyPr/>
        <a:lstStyle/>
        <a:p>
          <a:endParaRPr lang="en-US"/>
        </a:p>
      </dgm:t>
    </dgm:pt>
    <dgm:pt modelId="{2BFEDA96-28AB-4A9E-8CBF-C9C8CBD00C8F}">
      <dgm:prSet/>
      <dgm:spPr/>
      <dgm:t>
        <a:bodyPr/>
        <a:lstStyle/>
        <a:p>
          <a:r>
            <a:rPr lang="en-US"/>
            <a:t>Polypharmacy</a:t>
          </a:r>
        </a:p>
      </dgm:t>
    </dgm:pt>
    <dgm:pt modelId="{4BE8905B-4669-4421-9AF1-63B3CA1F9BDB}" type="parTrans" cxnId="{08CC5AD7-F57A-4DB3-99E2-B2DFF3D4EF6C}">
      <dgm:prSet/>
      <dgm:spPr/>
      <dgm:t>
        <a:bodyPr/>
        <a:lstStyle/>
        <a:p>
          <a:endParaRPr lang="en-US"/>
        </a:p>
      </dgm:t>
    </dgm:pt>
    <dgm:pt modelId="{917060BD-A7A1-4FD7-B6C8-C32CD73F3A98}" type="sibTrans" cxnId="{08CC5AD7-F57A-4DB3-99E2-B2DFF3D4EF6C}">
      <dgm:prSet/>
      <dgm:spPr/>
      <dgm:t>
        <a:bodyPr/>
        <a:lstStyle/>
        <a:p>
          <a:endParaRPr lang="en-US"/>
        </a:p>
      </dgm:t>
    </dgm:pt>
    <dgm:pt modelId="{3F9CE9DD-1B54-45D4-BA99-8E59A49577E8}">
      <dgm:prSet/>
      <dgm:spPr/>
      <dgm:t>
        <a:bodyPr/>
        <a:lstStyle/>
        <a:p>
          <a:r>
            <a:rPr lang="en-US"/>
            <a:t>Problems caused by Polypharmacy</a:t>
          </a:r>
        </a:p>
      </dgm:t>
    </dgm:pt>
    <dgm:pt modelId="{E2D3260F-62A0-4F9F-946F-AE70BF833173}" type="parTrans" cxnId="{25C23BE5-9F53-4573-A7D9-AF9458778699}">
      <dgm:prSet/>
      <dgm:spPr/>
      <dgm:t>
        <a:bodyPr/>
        <a:lstStyle/>
        <a:p>
          <a:endParaRPr lang="en-US"/>
        </a:p>
      </dgm:t>
    </dgm:pt>
    <dgm:pt modelId="{351A5118-26EF-4C52-9348-8BA5BCA233F5}" type="sibTrans" cxnId="{25C23BE5-9F53-4573-A7D9-AF9458778699}">
      <dgm:prSet/>
      <dgm:spPr/>
      <dgm:t>
        <a:bodyPr/>
        <a:lstStyle/>
        <a:p>
          <a:endParaRPr lang="en-US"/>
        </a:p>
      </dgm:t>
    </dgm:pt>
    <dgm:pt modelId="{0C52DC82-E967-4BE0-B61B-1680A061A647}">
      <dgm:prSet/>
      <dgm:spPr/>
      <dgm:t>
        <a:bodyPr/>
        <a:lstStyle/>
        <a:p>
          <a:r>
            <a:rPr lang="en-US"/>
            <a:t>Drug drug interaction</a:t>
          </a:r>
        </a:p>
      </dgm:t>
    </dgm:pt>
    <dgm:pt modelId="{E0F0C41B-B1B6-428B-83C3-49482F3D842A}" type="parTrans" cxnId="{C0DD9D24-DA22-4D48-95CB-4878555D99C6}">
      <dgm:prSet/>
      <dgm:spPr/>
      <dgm:t>
        <a:bodyPr/>
        <a:lstStyle/>
        <a:p>
          <a:endParaRPr lang="en-US"/>
        </a:p>
      </dgm:t>
    </dgm:pt>
    <dgm:pt modelId="{93407FBB-2C95-49B2-8B2C-A7597DC10BE4}" type="sibTrans" cxnId="{C0DD9D24-DA22-4D48-95CB-4878555D99C6}">
      <dgm:prSet/>
      <dgm:spPr/>
      <dgm:t>
        <a:bodyPr/>
        <a:lstStyle/>
        <a:p>
          <a:endParaRPr lang="en-US"/>
        </a:p>
      </dgm:t>
    </dgm:pt>
    <dgm:pt modelId="{0BB0955D-C457-4797-B8F3-D99C8A4756A5}">
      <dgm:prSet/>
      <dgm:spPr/>
      <dgm:t>
        <a:bodyPr/>
        <a:lstStyle/>
        <a:p>
          <a:r>
            <a:rPr lang="en-US" dirty="0"/>
            <a:t>Existing research</a:t>
          </a:r>
        </a:p>
      </dgm:t>
    </dgm:pt>
    <dgm:pt modelId="{BF147FB6-84A7-47B4-ABB9-A784D6EE89FE}" type="parTrans" cxnId="{786D89D5-BB87-499F-BCF7-CC7C468AC7C3}">
      <dgm:prSet/>
      <dgm:spPr/>
      <dgm:t>
        <a:bodyPr/>
        <a:lstStyle/>
        <a:p>
          <a:endParaRPr lang="en-US"/>
        </a:p>
      </dgm:t>
    </dgm:pt>
    <dgm:pt modelId="{4CFA3877-148E-481D-BBE1-1490B0168232}" type="sibTrans" cxnId="{786D89D5-BB87-499F-BCF7-CC7C468AC7C3}">
      <dgm:prSet/>
      <dgm:spPr/>
      <dgm:t>
        <a:bodyPr/>
        <a:lstStyle/>
        <a:p>
          <a:endParaRPr lang="en-US"/>
        </a:p>
      </dgm:t>
    </dgm:pt>
    <dgm:pt modelId="{601595DA-0B4C-41E6-BDD3-3DFC69C5264F}">
      <dgm:prSet/>
      <dgm:spPr/>
      <dgm:t>
        <a:bodyPr/>
        <a:lstStyle/>
        <a:p>
          <a:r>
            <a:rPr lang="en-US"/>
            <a:t>Limitations in existing research</a:t>
          </a:r>
        </a:p>
      </dgm:t>
    </dgm:pt>
    <dgm:pt modelId="{52B770FF-3EAD-4479-A701-5D547ECCFEFE}" type="parTrans" cxnId="{D7B5F086-9564-4B46-AB43-E5343DB81CE5}">
      <dgm:prSet/>
      <dgm:spPr/>
      <dgm:t>
        <a:bodyPr/>
        <a:lstStyle/>
        <a:p>
          <a:endParaRPr lang="en-US"/>
        </a:p>
      </dgm:t>
    </dgm:pt>
    <dgm:pt modelId="{CD60B68F-4185-4ABB-A947-608C3F841563}" type="sibTrans" cxnId="{D7B5F086-9564-4B46-AB43-E5343DB81CE5}">
      <dgm:prSet/>
      <dgm:spPr/>
      <dgm:t>
        <a:bodyPr/>
        <a:lstStyle/>
        <a:p>
          <a:endParaRPr lang="en-US"/>
        </a:p>
      </dgm:t>
    </dgm:pt>
    <dgm:pt modelId="{D7F182FA-F45A-4909-8797-691D6A4DFA85}">
      <dgm:prSet/>
      <dgm:spPr/>
      <dgm:t>
        <a:bodyPr/>
        <a:lstStyle/>
        <a:p>
          <a:r>
            <a:rPr lang="en-US"/>
            <a:t>Our approach</a:t>
          </a:r>
        </a:p>
      </dgm:t>
    </dgm:pt>
    <dgm:pt modelId="{B75A6176-7CB8-4759-97DB-2BF324452A75}" type="parTrans" cxnId="{2B8F87B3-083C-4715-9A44-63C681B674A3}">
      <dgm:prSet/>
      <dgm:spPr/>
      <dgm:t>
        <a:bodyPr/>
        <a:lstStyle/>
        <a:p>
          <a:endParaRPr lang="en-US"/>
        </a:p>
      </dgm:t>
    </dgm:pt>
    <dgm:pt modelId="{22799627-8AF1-4FA0-AA2A-A303AFBB17A6}" type="sibTrans" cxnId="{2B8F87B3-083C-4715-9A44-63C681B674A3}">
      <dgm:prSet/>
      <dgm:spPr/>
      <dgm:t>
        <a:bodyPr/>
        <a:lstStyle/>
        <a:p>
          <a:endParaRPr lang="en-US"/>
        </a:p>
      </dgm:t>
    </dgm:pt>
    <dgm:pt modelId="{EECD409B-9A3F-42BE-8E25-3A76A8066CAE}">
      <dgm:prSet/>
      <dgm:spPr/>
      <dgm:t>
        <a:bodyPr/>
        <a:lstStyle/>
        <a:p>
          <a:r>
            <a:rPr lang="en-US" dirty="0"/>
            <a:t>Modeling different biomedical entities</a:t>
          </a:r>
        </a:p>
      </dgm:t>
    </dgm:pt>
    <dgm:pt modelId="{2A587EC4-5F44-4FCA-ACE2-5EB0470A3453}" type="parTrans" cxnId="{FE1AF7C2-7FBE-49C5-A6F2-889DBD2C68D6}">
      <dgm:prSet/>
      <dgm:spPr/>
      <dgm:t>
        <a:bodyPr/>
        <a:lstStyle/>
        <a:p>
          <a:endParaRPr lang="en-US"/>
        </a:p>
      </dgm:t>
    </dgm:pt>
    <dgm:pt modelId="{F413EF00-3298-4131-A09C-072CFA6A5103}" type="sibTrans" cxnId="{FE1AF7C2-7FBE-49C5-A6F2-889DBD2C68D6}">
      <dgm:prSet/>
      <dgm:spPr/>
      <dgm:t>
        <a:bodyPr/>
        <a:lstStyle/>
        <a:p>
          <a:endParaRPr lang="en-US"/>
        </a:p>
      </dgm:t>
    </dgm:pt>
    <dgm:pt modelId="{E0A2DE29-E42C-45D1-AD20-9FAA9EC280B0}">
      <dgm:prSet/>
      <dgm:spPr/>
      <dgm:t>
        <a:bodyPr/>
        <a:lstStyle/>
        <a:p>
          <a:r>
            <a:rPr lang="en-US"/>
            <a:t>Heterogeneous graph</a:t>
          </a:r>
        </a:p>
      </dgm:t>
    </dgm:pt>
    <dgm:pt modelId="{099E50C1-0D3D-4C35-BC86-105F32E3216F}" type="parTrans" cxnId="{7648BEB3-EDF1-4166-BECC-5AF28DA4C24D}">
      <dgm:prSet/>
      <dgm:spPr/>
      <dgm:t>
        <a:bodyPr/>
        <a:lstStyle/>
        <a:p>
          <a:endParaRPr lang="en-US"/>
        </a:p>
      </dgm:t>
    </dgm:pt>
    <dgm:pt modelId="{1979A6A7-484B-4CDC-AAD1-E60EBCF2E089}" type="sibTrans" cxnId="{7648BEB3-EDF1-4166-BECC-5AF28DA4C24D}">
      <dgm:prSet/>
      <dgm:spPr/>
      <dgm:t>
        <a:bodyPr/>
        <a:lstStyle/>
        <a:p>
          <a:endParaRPr lang="en-US"/>
        </a:p>
      </dgm:t>
    </dgm:pt>
    <dgm:pt modelId="{5829AC5D-6933-4A4E-A599-6B2A858800E3}">
      <dgm:prSet/>
      <dgm:spPr/>
      <dgm:t>
        <a:bodyPr/>
        <a:lstStyle/>
        <a:p>
          <a:r>
            <a:rPr lang="en-US"/>
            <a:t>Depicting different, multi-relations</a:t>
          </a:r>
        </a:p>
      </dgm:t>
    </dgm:pt>
    <dgm:pt modelId="{CBC1B080-7F9D-4A2A-AB30-74B5188FE21B}" type="parTrans" cxnId="{B9793781-50B1-4FBA-AF3E-E215BCF1376F}">
      <dgm:prSet/>
      <dgm:spPr/>
      <dgm:t>
        <a:bodyPr/>
        <a:lstStyle/>
        <a:p>
          <a:endParaRPr lang="en-US"/>
        </a:p>
      </dgm:t>
    </dgm:pt>
    <dgm:pt modelId="{DA60502A-796E-437D-92C4-9CFE4E928994}" type="sibTrans" cxnId="{B9793781-50B1-4FBA-AF3E-E215BCF1376F}">
      <dgm:prSet/>
      <dgm:spPr/>
      <dgm:t>
        <a:bodyPr/>
        <a:lstStyle/>
        <a:p>
          <a:endParaRPr lang="en-US"/>
        </a:p>
      </dgm:t>
    </dgm:pt>
    <dgm:pt modelId="{1AF2089B-728D-4444-8E1A-230BFA9F3D6E}">
      <dgm:prSet/>
      <dgm:spPr/>
      <dgm:t>
        <a:bodyPr/>
        <a:lstStyle/>
        <a:p>
          <a:r>
            <a:rPr lang="en-US"/>
            <a:t>Meta-paths</a:t>
          </a:r>
        </a:p>
      </dgm:t>
    </dgm:pt>
    <dgm:pt modelId="{5BE1DF8B-EC5A-4751-A791-72803984559C}" type="parTrans" cxnId="{4D2B4222-DE15-456B-A265-5F3C2ED22927}">
      <dgm:prSet/>
      <dgm:spPr/>
      <dgm:t>
        <a:bodyPr/>
        <a:lstStyle/>
        <a:p>
          <a:endParaRPr lang="en-US"/>
        </a:p>
      </dgm:t>
    </dgm:pt>
    <dgm:pt modelId="{B7BC66E6-33D1-4179-9AE2-D8BFE9646987}" type="sibTrans" cxnId="{4D2B4222-DE15-456B-A265-5F3C2ED22927}">
      <dgm:prSet/>
      <dgm:spPr/>
      <dgm:t>
        <a:bodyPr/>
        <a:lstStyle/>
        <a:p>
          <a:endParaRPr lang="en-US"/>
        </a:p>
      </dgm:t>
    </dgm:pt>
    <dgm:pt modelId="{515B9C62-4916-4EB5-94DF-4028197F8FFC}">
      <dgm:prSet/>
      <dgm:spPr/>
      <dgm:t>
        <a:bodyPr/>
        <a:lstStyle/>
        <a:p>
          <a:r>
            <a:rPr lang="en-US"/>
            <a:t>Meta-path topological features</a:t>
          </a:r>
        </a:p>
      </dgm:t>
    </dgm:pt>
    <dgm:pt modelId="{CD4BBDF1-9DC2-4F5E-AC2B-BCC26C1FB2C7}" type="parTrans" cxnId="{13F56BC0-18C3-4AFB-9E9B-6A55DBCFC20E}">
      <dgm:prSet/>
      <dgm:spPr/>
      <dgm:t>
        <a:bodyPr/>
        <a:lstStyle/>
        <a:p>
          <a:endParaRPr lang="en-US"/>
        </a:p>
      </dgm:t>
    </dgm:pt>
    <dgm:pt modelId="{5C735D33-1540-4D82-B90D-B445722E1EFE}" type="sibTrans" cxnId="{13F56BC0-18C3-4AFB-9E9B-6A55DBCFC20E}">
      <dgm:prSet/>
      <dgm:spPr/>
      <dgm:t>
        <a:bodyPr/>
        <a:lstStyle/>
        <a:p>
          <a:endParaRPr lang="en-US"/>
        </a:p>
      </dgm:t>
    </dgm:pt>
    <dgm:pt modelId="{2D459262-14C2-412B-A1E4-35C435123A1C}">
      <dgm:prSet/>
      <dgm:spPr/>
      <dgm:t>
        <a:bodyPr/>
        <a:lstStyle/>
        <a:p>
          <a:r>
            <a:rPr lang="en-US"/>
            <a:t>Experimental setup</a:t>
          </a:r>
        </a:p>
      </dgm:t>
    </dgm:pt>
    <dgm:pt modelId="{BCC1D793-3EAC-4583-819E-2BD692B94903}" type="parTrans" cxnId="{2352B39D-3AF7-42AA-9E35-63EAC6F87B83}">
      <dgm:prSet/>
      <dgm:spPr/>
      <dgm:t>
        <a:bodyPr/>
        <a:lstStyle/>
        <a:p>
          <a:endParaRPr lang="en-US"/>
        </a:p>
      </dgm:t>
    </dgm:pt>
    <dgm:pt modelId="{3009546B-CA9E-455F-8309-59C62221A83B}" type="sibTrans" cxnId="{2352B39D-3AF7-42AA-9E35-63EAC6F87B83}">
      <dgm:prSet/>
      <dgm:spPr/>
      <dgm:t>
        <a:bodyPr/>
        <a:lstStyle/>
        <a:p>
          <a:endParaRPr lang="en-US"/>
        </a:p>
      </dgm:t>
    </dgm:pt>
    <dgm:pt modelId="{B081BD66-17DD-4DB3-9D60-BA82D75CDD6C}">
      <dgm:prSet/>
      <dgm:spPr/>
      <dgm:t>
        <a:bodyPr/>
        <a:lstStyle/>
        <a:p>
          <a:r>
            <a:rPr lang="en-US" dirty="0"/>
            <a:t>Imbalanced data analysis</a:t>
          </a:r>
        </a:p>
      </dgm:t>
    </dgm:pt>
    <dgm:pt modelId="{4B8FCE82-2E2D-42FF-B65F-5881E052A938}" type="parTrans" cxnId="{EF603DAC-0429-4CA0-BF7F-D06405806506}">
      <dgm:prSet/>
      <dgm:spPr/>
      <dgm:t>
        <a:bodyPr/>
        <a:lstStyle/>
        <a:p>
          <a:endParaRPr lang="en-US"/>
        </a:p>
      </dgm:t>
    </dgm:pt>
    <dgm:pt modelId="{63DB4852-9022-439B-8F45-B591102CF555}" type="sibTrans" cxnId="{EF603DAC-0429-4CA0-BF7F-D06405806506}">
      <dgm:prSet/>
      <dgm:spPr/>
      <dgm:t>
        <a:bodyPr/>
        <a:lstStyle/>
        <a:p>
          <a:endParaRPr lang="en-US"/>
        </a:p>
      </dgm:t>
    </dgm:pt>
    <dgm:pt modelId="{6B182DCE-C8F6-4F12-B1A8-C197CA7541EE}">
      <dgm:prSet/>
      <dgm:spPr/>
      <dgm:t>
        <a:bodyPr/>
        <a:lstStyle/>
        <a:p>
          <a:r>
            <a:rPr lang="en-US"/>
            <a:t>DDI prediction results comparison with baselines</a:t>
          </a:r>
        </a:p>
      </dgm:t>
    </dgm:pt>
    <dgm:pt modelId="{538D559E-E21C-4359-BE04-359541507E51}" type="parTrans" cxnId="{082E39F6-2BF4-4563-969B-DD1389D9149E}">
      <dgm:prSet/>
      <dgm:spPr/>
      <dgm:t>
        <a:bodyPr/>
        <a:lstStyle/>
        <a:p>
          <a:endParaRPr lang="en-US"/>
        </a:p>
      </dgm:t>
    </dgm:pt>
    <dgm:pt modelId="{D4593F7A-17BA-4BC2-9530-C274B76D9550}" type="sibTrans" cxnId="{082E39F6-2BF4-4563-969B-DD1389D9149E}">
      <dgm:prSet/>
      <dgm:spPr/>
      <dgm:t>
        <a:bodyPr/>
        <a:lstStyle/>
        <a:p>
          <a:endParaRPr lang="en-US"/>
        </a:p>
      </dgm:t>
    </dgm:pt>
    <dgm:pt modelId="{7ABA7D40-90E0-482C-8B3E-AB3E8D883400}">
      <dgm:prSet/>
      <dgm:spPr/>
      <dgm:t>
        <a:bodyPr/>
        <a:lstStyle/>
        <a:p>
          <a:r>
            <a:rPr lang="en-US"/>
            <a:t>Future work</a:t>
          </a:r>
        </a:p>
      </dgm:t>
    </dgm:pt>
    <dgm:pt modelId="{55944B24-C7F2-4EBD-B8EE-F4D71E29F7E1}" type="parTrans" cxnId="{316C819F-8D60-41FD-91DF-57DD4EB9BFFB}">
      <dgm:prSet/>
      <dgm:spPr/>
      <dgm:t>
        <a:bodyPr/>
        <a:lstStyle/>
        <a:p>
          <a:endParaRPr lang="en-US"/>
        </a:p>
      </dgm:t>
    </dgm:pt>
    <dgm:pt modelId="{DC32BFB2-86DF-4F43-9272-D349C78AF355}" type="sibTrans" cxnId="{316C819F-8D60-41FD-91DF-57DD4EB9BFFB}">
      <dgm:prSet/>
      <dgm:spPr/>
      <dgm:t>
        <a:bodyPr/>
        <a:lstStyle/>
        <a:p>
          <a:endParaRPr lang="en-US"/>
        </a:p>
      </dgm:t>
    </dgm:pt>
    <dgm:pt modelId="{65CFC227-77A6-44A1-AD6F-0FFA54282526}">
      <dgm:prSet/>
      <dgm:spPr/>
      <dgm:t>
        <a:bodyPr/>
        <a:lstStyle/>
        <a:p>
          <a:r>
            <a:rPr lang="en-US"/>
            <a:t>Quick Recap</a:t>
          </a:r>
        </a:p>
      </dgm:t>
    </dgm:pt>
    <dgm:pt modelId="{2E479470-E64E-4A65-AB55-A62B28246CE4}" type="parTrans" cxnId="{78B58C2B-DFF1-4E3E-A4B1-EDB9C76C7E85}">
      <dgm:prSet/>
      <dgm:spPr/>
      <dgm:t>
        <a:bodyPr/>
        <a:lstStyle/>
        <a:p>
          <a:endParaRPr lang="en-US"/>
        </a:p>
      </dgm:t>
    </dgm:pt>
    <dgm:pt modelId="{AFA56670-9FDB-4F11-9B2F-4414BC251F50}" type="sibTrans" cxnId="{78B58C2B-DFF1-4E3E-A4B1-EDB9C76C7E85}">
      <dgm:prSet/>
      <dgm:spPr/>
      <dgm:t>
        <a:bodyPr/>
        <a:lstStyle/>
        <a:p>
          <a:endParaRPr lang="en-US"/>
        </a:p>
      </dgm:t>
    </dgm:pt>
    <dgm:pt modelId="{7948E527-514C-4383-9D86-18EF291EECC5}">
      <dgm:prSet/>
      <dgm:spPr/>
      <dgm:t>
        <a:bodyPr/>
        <a:lstStyle/>
        <a:p>
          <a:r>
            <a:rPr lang="en-US"/>
            <a:t>Conclusion</a:t>
          </a:r>
        </a:p>
      </dgm:t>
    </dgm:pt>
    <dgm:pt modelId="{B13BC2AA-C667-4049-BD6D-4ACC27C757A0}" type="parTrans" cxnId="{2AA7A2A5-0753-40F5-9AC9-102BE2F8A0B8}">
      <dgm:prSet/>
      <dgm:spPr/>
      <dgm:t>
        <a:bodyPr/>
        <a:lstStyle/>
        <a:p>
          <a:endParaRPr lang="en-US"/>
        </a:p>
      </dgm:t>
    </dgm:pt>
    <dgm:pt modelId="{38E0680C-5E06-4DFD-8426-4FFB39E66454}" type="sibTrans" cxnId="{2AA7A2A5-0753-40F5-9AC9-102BE2F8A0B8}">
      <dgm:prSet/>
      <dgm:spPr/>
      <dgm:t>
        <a:bodyPr/>
        <a:lstStyle/>
        <a:p>
          <a:endParaRPr lang="en-US"/>
        </a:p>
      </dgm:t>
    </dgm:pt>
    <dgm:pt modelId="{54A530E0-9887-BD46-AE83-6E8F7999A64E}" type="pres">
      <dgm:prSet presAssocID="{C6B8F100-13CA-4C14-B4A5-53EF26D647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7F6B6-89FF-4944-BEB8-CC8D0C52238A}" type="pres">
      <dgm:prSet presAssocID="{5B19AF7F-8A49-4E03-BEF5-461022B26644}" presName="parentLin" presStyleCnt="0"/>
      <dgm:spPr/>
    </dgm:pt>
    <dgm:pt modelId="{DC2ADAB7-7DE9-0544-96F3-E98E3FA82F3C}" type="pres">
      <dgm:prSet presAssocID="{5B19AF7F-8A49-4E03-BEF5-461022B2664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053193C-69C3-5646-9C99-7B7A21CF4930}" type="pres">
      <dgm:prSet presAssocID="{5B19AF7F-8A49-4E03-BEF5-461022B2664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FAAF3-04B0-B440-B847-26EF44D3FAB6}" type="pres">
      <dgm:prSet presAssocID="{5B19AF7F-8A49-4E03-BEF5-461022B26644}" presName="negativeSpace" presStyleCnt="0"/>
      <dgm:spPr/>
    </dgm:pt>
    <dgm:pt modelId="{945508AB-AC3A-EC46-94A8-23B783C8F689}" type="pres">
      <dgm:prSet presAssocID="{5B19AF7F-8A49-4E03-BEF5-461022B2664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3E927-D64C-3642-98D1-7E505A461B89}" type="pres">
      <dgm:prSet presAssocID="{EAC81CAB-B39F-4BA1-8444-DD8366B45FBB}" presName="spaceBetweenRectangles" presStyleCnt="0"/>
      <dgm:spPr/>
    </dgm:pt>
    <dgm:pt modelId="{AF96C3A9-C18F-D346-B02C-3E3EC6E03A15}" type="pres">
      <dgm:prSet presAssocID="{D7F182FA-F45A-4909-8797-691D6A4DFA85}" presName="parentLin" presStyleCnt="0"/>
      <dgm:spPr/>
    </dgm:pt>
    <dgm:pt modelId="{DE4DCBF4-6E11-1645-A8D4-89DB754CD8F3}" type="pres">
      <dgm:prSet presAssocID="{D7F182FA-F45A-4909-8797-691D6A4DFA8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A0AD9E6-B76C-5347-AC42-7A717DF1F7EE}" type="pres">
      <dgm:prSet presAssocID="{D7F182FA-F45A-4909-8797-691D6A4DFA8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6CCE3-7327-6547-A7B9-0E252E36274D}" type="pres">
      <dgm:prSet presAssocID="{D7F182FA-F45A-4909-8797-691D6A4DFA85}" presName="negativeSpace" presStyleCnt="0"/>
      <dgm:spPr/>
    </dgm:pt>
    <dgm:pt modelId="{BF57B4A2-DBAE-9F46-8357-7467D007FF5B}" type="pres">
      <dgm:prSet presAssocID="{D7F182FA-F45A-4909-8797-691D6A4DFA85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C6436-369A-E045-8B4F-E96FEA65ECCC}" type="pres">
      <dgm:prSet presAssocID="{22799627-8AF1-4FA0-AA2A-A303AFBB17A6}" presName="spaceBetweenRectangles" presStyleCnt="0"/>
      <dgm:spPr/>
    </dgm:pt>
    <dgm:pt modelId="{910BD273-6C3B-8A42-AB17-C486FE1222BB}" type="pres">
      <dgm:prSet presAssocID="{2D459262-14C2-412B-A1E4-35C435123A1C}" presName="parentLin" presStyleCnt="0"/>
      <dgm:spPr/>
    </dgm:pt>
    <dgm:pt modelId="{86C238D8-9E32-8943-A591-DD7FFE30138D}" type="pres">
      <dgm:prSet presAssocID="{2D459262-14C2-412B-A1E4-35C435123A1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E39A1BC9-AF2E-9443-88EC-5C5F4D6F9A0A}" type="pres">
      <dgm:prSet presAssocID="{2D459262-14C2-412B-A1E4-35C435123A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6C1AD-BFE8-4E4D-9CE3-595396790A4A}" type="pres">
      <dgm:prSet presAssocID="{2D459262-14C2-412B-A1E4-35C435123A1C}" presName="negativeSpace" presStyleCnt="0"/>
      <dgm:spPr/>
    </dgm:pt>
    <dgm:pt modelId="{4608B434-B6E1-274F-A353-C67EB2B28C41}" type="pres">
      <dgm:prSet presAssocID="{2D459262-14C2-412B-A1E4-35C435123A1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6578C-4BF7-9745-9535-15A7679575C2}" type="pres">
      <dgm:prSet presAssocID="{3009546B-CA9E-455F-8309-59C62221A83B}" presName="spaceBetweenRectangles" presStyleCnt="0"/>
      <dgm:spPr/>
    </dgm:pt>
    <dgm:pt modelId="{89C64F0A-8004-4D47-AE96-00816B4985E1}" type="pres">
      <dgm:prSet presAssocID="{7ABA7D40-90E0-482C-8B3E-AB3E8D883400}" presName="parentLin" presStyleCnt="0"/>
      <dgm:spPr/>
    </dgm:pt>
    <dgm:pt modelId="{375953EF-48E2-EC45-A407-66F91163265C}" type="pres">
      <dgm:prSet presAssocID="{7ABA7D40-90E0-482C-8B3E-AB3E8D883400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D72F6974-A17A-E14C-9CDF-5B646B2F64D8}" type="pres">
      <dgm:prSet presAssocID="{7ABA7D40-90E0-482C-8B3E-AB3E8D88340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FD192-2494-E042-AA46-EC32C8097055}" type="pres">
      <dgm:prSet presAssocID="{7ABA7D40-90E0-482C-8B3E-AB3E8D883400}" presName="negativeSpace" presStyleCnt="0"/>
      <dgm:spPr/>
    </dgm:pt>
    <dgm:pt modelId="{1C6D023B-F9CC-E34B-8046-9A5C738F62A6}" type="pres">
      <dgm:prSet presAssocID="{7ABA7D40-90E0-482C-8B3E-AB3E8D883400}" presName="childText" presStyleLbl="conFgAcc1" presStyleIdx="3" presStyleCnt="6">
        <dgm:presLayoutVars>
          <dgm:bulletEnabled val="1"/>
        </dgm:presLayoutVars>
      </dgm:prSet>
      <dgm:spPr/>
    </dgm:pt>
    <dgm:pt modelId="{123C19E2-C60D-0C49-9224-BE1EC0A2AF73}" type="pres">
      <dgm:prSet presAssocID="{DC32BFB2-86DF-4F43-9272-D349C78AF355}" presName="spaceBetweenRectangles" presStyleCnt="0"/>
      <dgm:spPr/>
    </dgm:pt>
    <dgm:pt modelId="{20BD01F6-B532-CB4B-BF17-8FE9C0BEE175}" type="pres">
      <dgm:prSet presAssocID="{65CFC227-77A6-44A1-AD6F-0FFA54282526}" presName="parentLin" presStyleCnt="0"/>
      <dgm:spPr/>
    </dgm:pt>
    <dgm:pt modelId="{536B43A7-2591-3F46-BC52-472EA553FA38}" type="pres">
      <dgm:prSet presAssocID="{65CFC227-77A6-44A1-AD6F-0FFA54282526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DC80554F-367F-0E45-80F2-C51808976163}" type="pres">
      <dgm:prSet presAssocID="{65CFC227-77A6-44A1-AD6F-0FFA5428252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1C057-1FF6-C842-BFAD-D1E55D19B82A}" type="pres">
      <dgm:prSet presAssocID="{65CFC227-77A6-44A1-AD6F-0FFA54282526}" presName="negativeSpace" presStyleCnt="0"/>
      <dgm:spPr/>
    </dgm:pt>
    <dgm:pt modelId="{BDC07A26-947B-B440-A03F-0720F9B0124A}" type="pres">
      <dgm:prSet presAssocID="{65CFC227-77A6-44A1-AD6F-0FFA54282526}" presName="childText" presStyleLbl="conFgAcc1" presStyleIdx="4" presStyleCnt="6">
        <dgm:presLayoutVars>
          <dgm:bulletEnabled val="1"/>
        </dgm:presLayoutVars>
      </dgm:prSet>
      <dgm:spPr/>
    </dgm:pt>
    <dgm:pt modelId="{BEB967C6-183A-A042-8AC0-EBC750227780}" type="pres">
      <dgm:prSet presAssocID="{AFA56670-9FDB-4F11-9B2F-4414BC251F50}" presName="spaceBetweenRectangles" presStyleCnt="0"/>
      <dgm:spPr/>
    </dgm:pt>
    <dgm:pt modelId="{37C6FA95-8769-1741-B4A3-F174CA97B77B}" type="pres">
      <dgm:prSet presAssocID="{7948E527-514C-4383-9D86-18EF291EECC5}" presName="parentLin" presStyleCnt="0"/>
      <dgm:spPr/>
    </dgm:pt>
    <dgm:pt modelId="{C7F543CA-AEA9-F141-B78D-BA6F995DB997}" type="pres">
      <dgm:prSet presAssocID="{7948E527-514C-4383-9D86-18EF291EECC5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18FED5D2-BC98-C74B-80ED-89241E1B3BC0}" type="pres">
      <dgm:prSet presAssocID="{7948E527-514C-4383-9D86-18EF291EECC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EB5B-4322-F44C-81B2-D05ED6FBDF34}" type="pres">
      <dgm:prSet presAssocID="{7948E527-514C-4383-9D86-18EF291EECC5}" presName="negativeSpace" presStyleCnt="0"/>
      <dgm:spPr/>
    </dgm:pt>
    <dgm:pt modelId="{CFA366A1-BFC4-E945-9C59-C8517C2FB2F9}" type="pres">
      <dgm:prSet presAssocID="{7948E527-514C-4383-9D86-18EF291EECC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9C18880-FA89-7E43-8BFA-A81750C39B2C}" type="presOf" srcId="{3F9CE9DD-1B54-45D4-BA99-8E59A49577E8}" destId="{945508AB-AC3A-EC46-94A8-23B783C8F689}" srcOrd="0" destOrd="1" presId="urn:microsoft.com/office/officeart/2005/8/layout/list1"/>
    <dgm:cxn modelId="{786D89D5-BB87-499F-BCF7-CC7C468AC7C3}" srcId="{5B19AF7F-8A49-4E03-BEF5-461022B26644}" destId="{0BB0955D-C457-4797-B8F3-D99C8A4756A5}" srcOrd="3" destOrd="0" parTransId="{BF147FB6-84A7-47B4-ABB9-A784D6EE89FE}" sibTransId="{4CFA3877-148E-481D-BBE1-1490B0168232}"/>
    <dgm:cxn modelId="{A95E0CF0-C33E-6F49-A162-5C5BF7048CEC}" type="presOf" srcId="{D7F182FA-F45A-4909-8797-691D6A4DFA85}" destId="{DE4DCBF4-6E11-1645-A8D4-89DB754CD8F3}" srcOrd="0" destOrd="0" presId="urn:microsoft.com/office/officeart/2005/8/layout/list1"/>
    <dgm:cxn modelId="{8FA8FD28-D174-AD4C-9B85-D650D5364667}" type="presOf" srcId="{D7F182FA-F45A-4909-8797-691D6A4DFA85}" destId="{6A0AD9E6-B76C-5347-AC42-7A717DF1F7EE}" srcOrd="1" destOrd="0" presId="urn:microsoft.com/office/officeart/2005/8/layout/list1"/>
    <dgm:cxn modelId="{8D3EAA8C-3CC9-A745-AD5F-10DA617D74DA}" type="presOf" srcId="{6B182DCE-C8F6-4F12-B1A8-C197CA7541EE}" destId="{4608B434-B6E1-274F-A353-C67EB2B28C41}" srcOrd="0" destOrd="1" presId="urn:microsoft.com/office/officeart/2005/8/layout/list1"/>
    <dgm:cxn modelId="{E04D0C62-7207-44B2-A3D9-FA12221CDFA3}" srcId="{C6B8F100-13CA-4C14-B4A5-53EF26D64730}" destId="{5B19AF7F-8A49-4E03-BEF5-461022B26644}" srcOrd="0" destOrd="0" parTransId="{87116BB7-DDA7-4B64-97DA-F53FEAB5FD68}" sibTransId="{EAC81CAB-B39F-4BA1-8444-DD8366B45FBB}"/>
    <dgm:cxn modelId="{7C478B13-8975-964A-AC9B-7861C4351A0F}" type="presOf" srcId="{B081BD66-17DD-4DB3-9D60-BA82D75CDD6C}" destId="{4608B434-B6E1-274F-A353-C67EB2B28C41}" srcOrd="0" destOrd="0" presId="urn:microsoft.com/office/officeart/2005/8/layout/list1"/>
    <dgm:cxn modelId="{4AEBDDCE-662A-1E43-A61F-CF34A6BB064E}" type="presOf" srcId="{7948E527-514C-4383-9D86-18EF291EECC5}" destId="{18FED5D2-BC98-C74B-80ED-89241E1B3BC0}" srcOrd="1" destOrd="0" presId="urn:microsoft.com/office/officeart/2005/8/layout/list1"/>
    <dgm:cxn modelId="{082E39F6-2BF4-4563-969B-DD1389D9149E}" srcId="{2D459262-14C2-412B-A1E4-35C435123A1C}" destId="{6B182DCE-C8F6-4F12-B1A8-C197CA7541EE}" srcOrd="1" destOrd="0" parTransId="{538D559E-E21C-4359-BE04-359541507E51}" sibTransId="{D4593F7A-17BA-4BC2-9530-C274B76D9550}"/>
    <dgm:cxn modelId="{C0DD9D24-DA22-4D48-95CB-4878555D99C6}" srcId="{5B19AF7F-8A49-4E03-BEF5-461022B26644}" destId="{0C52DC82-E967-4BE0-B61B-1680A061A647}" srcOrd="2" destOrd="0" parTransId="{E0F0C41B-B1B6-428B-83C3-49482F3D842A}" sibTransId="{93407FBB-2C95-49B2-8B2C-A7597DC10BE4}"/>
    <dgm:cxn modelId="{9C676608-5C80-E046-944F-F3B948907F1E}" type="presOf" srcId="{2D459262-14C2-412B-A1E4-35C435123A1C}" destId="{E39A1BC9-AF2E-9443-88EC-5C5F4D6F9A0A}" srcOrd="1" destOrd="0" presId="urn:microsoft.com/office/officeart/2005/8/layout/list1"/>
    <dgm:cxn modelId="{F0084335-5265-A342-A176-D96C5972E705}" type="presOf" srcId="{7ABA7D40-90E0-482C-8B3E-AB3E8D883400}" destId="{D72F6974-A17A-E14C-9CDF-5B646B2F64D8}" srcOrd="1" destOrd="0" presId="urn:microsoft.com/office/officeart/2005/8/layout/list1"/>
    <dgm:cxn modelId="{3A264780-08B1-4846-A470-1A2872549B18}" type="presOf" srcId="{515B9C62-4916-4EB5-94DF-4028197F8FFC}" destId="{BF57B4A2-DBAE-9F46-8357-7467D007FF5B}" srcOrd="0" destOrd="4" presId="urn:microsoft.com/office/officeart/2005/8/layout/list1"/>
    <dgm:cxn modelId="{7237B410-144B-0C49-8C53-0167D4CBEFD1}" type="presOf" srcId="{65CFC227-77A6-44A1-AD6F-0FFA54282526}" destId="{536B43A7-2591-3F46-BC52-472EA553FA38}" srcOrd="0" destOrd="0" presId="urn:microsoft.com/office/officeart/2005/8/layout/list1"/>
    <dgm:cxn modelId="{EF603DAC-0429-4CA0-BF7F-D06405806506}" srcId="{2D459262-14C2-412B-A1E4-35C435123A1C}" destId="{B081BD66-17DD-4DB3-9D60-BA82D75CDD6C}" srcOrd="0" destOrd="0" parTransId="{4B8FCE82-2E2D-42FF-B65F-5881E052A938}" sibTransId="{63DB4852-9022-439B-8F45-B591102CF555}"/>
    <dgm:cxn modelId="{F73B5E29-4119-BE45-8060-B8A01F7F3D0F}" type="presOf" srcId="{7948E527-514C-4383-9D86-18EF291EECC5}" destId="{C7F543CA-AEA9-F141-B78D-BA6F995DB997}" srcOrd="0" destOrd="0" presId="urn:microsoft.com/office/officeart/2005/8/layout/list1"/>
    <dgm:cxn modelId="{728BC9EE-2A37-1746-B93F-1925D80B3477}" type="presOf" srcId="{1AF2089B-728D-4444-8E1A-230BFA9F3D6E}" destId="{BF57B4A2-DBAE-9F46-8357-7467D007FF5B}" srcOrd="0" destOrd="3" presId="urn:microsoft.com/office/officeart/2005/8/layout/list1"/>
    <dgm:cxn modelId="{2AA7A2A5-0753-40F5-9AC9-102BE2F8A0B8}" srcId="{C6B8F100-13CA-4C14-B4A5-53EF26D64730}" destId="{7948E527-514C-4383-9D86-18EF291EECC5}" srcOrd="5" destOrd="0" parTransId="{B13BC2AA-C667-4049-BD6D-4ACC27C757A0}" sibTransId="{38E0680C-5E06-4DFD-8426-4FFB39E66454}"/>
    <dgm:cxn modelId="{6CF1AE50-0C2D-884C-950F-668DF531E7D0}" type="presOf" srcId="{EECD409B-9A3F-42BE-8E25-3A76A8066CAE}" destId="{BF57B4A2-DBAE-9F46-8357-7467D007FF5B}" srcOrd="0" destOrd="0" presId="urn:microsoft.com/office/officeart/2005/8/layout/list1"/>
    <dgm:cxn modelId="{13FB46F9-F7CE-2045-B9D2-76C42C0279C8}" type="presOf" srcId="{5B19AF7F-8A49-4E03-BEF5-461022B26644}" destId="{D053193C-69C3-5646-9C99-7B7A21CF4930}" srcOrd="1" destOrd="0" presId="urn:microsoft.com/office/officeart/2005/8/layout/list1"/>
    <dgm:cxn modelId="{28CBA04C-B8AA-284E-804F-C0D5C0FB85B6}" type="presOf" srcId="{2BFEDA96-28AB-4A9E-8CBF-C9C8CBD00C8F}" destId="{945508AB-AC3A-EC46-94A8-23B783C8F689}" srcOrd="0" destOrd="0" presId="urn:microsoft.com/office/officeart/2005/8/layout/list1"/>
    <dgm:cxn modelId="{A4EC16C7-A1B6-564F-9390-A04D5F60B6FE}" type="presOf" srcId="{0C52DC82-E967-4BE0-B61B-1680A061A647}" destId="{945508AB-AC3A-EC46-94A8-23B783C8F689}" srcOrd="0" destOrd="2" presId="urn:microsoft.com/office/officeart/2005/8/layout/list1"/>
    <dgm:cxn modelId="{78B58C2B-DFF1-4E3E-A4B1-EDB9C76C7E85}" srcId="{C6B8F100-13CA-4C14-B4A5-53EF26D64730}" destId="{65CFC227-77A6-44A1-AD6F-0FFA54282526}" srcOrd="4" destOrd="0" parTransId="{2E479470-E64E-4A65-AB55-A62B28246CE4}" sibTransId="{AFA56670-9FDB-4F11-9B2F-4414BC251F50}"/>
    <dgm:cxn modelId="{B9793781-50B1-4FBA-AF3E-E215BCF1376F}" srcId="{D7F182FA-F45A-4909-8797-691D6A4DFA85}" destId="{5829AC5D-6933-4A4E-A599-6B2A858800E3}" srcOrd="1" destOrd="0" parTransId="{CBC1B080-7F9D-4A2A-AB30-74B5188FE21B}" sibTransId="{DA60502A-796E-437D-92C4-9CFE4E928994}"/>
    <dgm:cxn modelId="{13F56BC0-18C3-4AFB-9E9B-6A55DBCFC20E}" srcId="{5829AC5D-6933-4A4E-A599-6B2A858800E3}" destId="{515B9C62-4916-4EB5-94DF-4028197F8FFC}" srcOrd="1" destOrd="0" parTransId="{CD4BBDF1-9DC2-4F5E-AC2B-BCC26C1FB2C7}" sibTransId="{5C735D33-1540-4D82-B90D-B445722E1EFE}"/>
    <dgm:cxn modelId="{580955BD-AD7F-6D49-A093-F281B4E8F847}" type="presOf" srcId="{2D459262-14C2-412B-A1E4-35C435123A1C}" destId="{86C238D8-9E32-8943-A591-DD7FFE30138D}" srcOrd="0" destOrd="0" presId="urn:microsoft.com/office/officeart/2005/8/layout/list1"/>
    <dgm:cxn modelId="{3B62483A-C3E3-B84E-8B75-FB875126C2F3}" type="presOf" srcId="{0BB0955D-C457-4797-B8F3-D99C8A4756A5}" destId="{945508AB-AC3A-EC46-94A8-23B783C8F689}" srcOrd="0" destOrd="3" presId="urn:microsoft.com/office/officeart/2005/8/layout/list1"/>
    <dgm:cxn modelId="{3724E8A7-F5ED-8144-9660-7C68417E7A25}" type="presOf" srcId="{5829AC5D-6933-4A4E-A599-6B2A858800E3}" destId="{BF57B4A2-DBAE-9F46-8357-7467D007FF5B}" srcOrd="0" destOrd="2" presId="urn:microsoft.com/office/officeart/2005/8/layout/list1"/>
    <dgm:cxn modelId="{316C819F-8D60-41FD-91DF-57DD4EB9BFFB}" srcId="{C6B8F100-13CA-4C14-B4A5-53EF26D64730}" destId="{7ABA7D40-90E0-482C-8B3E-AB3E8D883400}" srcOrd="3" destOrd="0" parTransId="{55944B24-C7F2-4EBD-B8EE-F4D71E29F7E1}" sibTransId="{DC32BFB2-86DF-4F43-9272-D349C78AF355}"/>
    <dgm:cxn modelId="{7648BEB3-EDF1-4166-BECC-5AF28DA4C24D}" srcId="{EECD409B-9A3F-42BE-8E25-3A76A8066CAE}" destId="{E0A2DE29-E42C-45D1-AD20-9FAA9EC280B0}" srcOrd="0" destOrd="0" parTransId="{099E50C1-0D3D-4C35-BC86-105F32E3216F}" sibTransId="{1979A6A7-484B-4CDC-AAD1-E60EBCF2E089}"/>
    <dgm:cxn modelId="{08CC5AD7-F57A-4DB3-99E2-B2DFF3D4EF6C}" srcId="{5B19AF7F-8A49-4E03-BEF5-461022B26644}" destId="{2BFEDA96-28AB-4A9E-8CBF-C9C8CBD00C8F}" srcOrd="0" destOrd="0" parTransId="{4BE8905B-4669-4421-9AF1-63B3CA1F9BDB}" sibTransId="{917060BD-A7A1-4FD7-B6C8-C32CD73F3A98}"/>
    <dgm:cxn modelId="{3529511B-A395-304B-AC56-D9FC028F2DC8}" type="presOf" srcId="{601595DA-0B4C-41E6-BDD3-3DFC69C5264F}" destId="{945508AB-AC3A-EC46-94A8-23B783C8F689}" srcOrd="0" destOrd="4" presId="urn:microsoft.com/office/officeart/2005/8/layout/list1"/>
    <dgm:cxn modelId="{4D2B4222-DE15-456B-A265-5F3C2ED22927}" srcId="{5829AC5D-6933-4A4E-A599-6B2A858800E3}" destId="{1AF2089B-728D-4444-8E1A-230BFA9F3D6E}" srcOrd="0" destOrd="0" parTransId="{5BE1DF8B-EC5A-4751-A791-72803984559C}" sibTransId="{B7BC66E6-33D1-4179-9AE2-D8BFE9646987}"/>
    <dgm:cxn modelId="{25C23BE5-9F53-4573-A7D9-AF9458778699}" srcId="{5B19AF7F-8A49-4E03-BEF5-461022B26644}" destId="{3F9CE9DD-1B54-45D4-BA99-8E59A49577E8}" srcOrd="1" destOrd="0" parTransId="{E2D3260F-62A0-4F9F-946F-AE70BF833173}" sibTransId="{351A5118-26EF-4C52-9348-8BA5BCA233F5}"/>
    <dgm:cxn modelId="{B922D541-4642-5940-9328-B455F370EA00}" type="presOf" srcId="{7ABA7D40-90E0-482C-8B3E-AB3E8D883400}" destId="{375953EF-48E2-EC45-A407-66F91163265C}" srcOrd="0" destOrd="0" presId="urn:microsoft.com/office/officeart/2005/8/layout/list1"/>
    <dgm:cxn modelId="{D7B5F086-9564-4B46-AB43-E5343DB81CE5}" srcId="{5B19AF7F-8A49-4E03-BEF5-461022B26644}" destId="{601595DA-0B4C-41E6-BDD3-3DFC69C5264F}" srcOrd="4" destOrd="0" parTransId="{52B770FF-3EAD-4479-A701-5D547ECCFEFE}" sibTransId="{CD60B68F-4185-4ABB-A947-608C3F841563}"/>
    <dgm:cxn modelId="{2B8F87B3-083C-4715-9A44-63C681B674A3}" srcId="{C6B8F100-13CA-4C14-B4A5-53EF26D64730}" destId="{D7F182FA-F45A-4909-8797-691D6A4DFA85}" srcOrd="1" destOrd="0" parTransId="{B75A6176-7CB8-4759-97DB-2BF324452A75}" sibTransId="{22799627-8AF1-4FA0-AA2A-A303AFBB17A6}"/>
    <dgm:cxn modelId="{FE1AF7C2-7FBE-49C5-A6F2-889DBD2C68D6}" srcId="{D7F182FA-F45A-4909-8797-691D6A4DFA85}" destId="{EECD409B-9A3F-42BE-8E25-3A76A8066CAE}" srcOrd="0" destOrd="0" parTransId="{2A587EC4-5F44-4FCA-ACE2-5EB0470A3453}" sibTransId="{F413EF00-3298-4131-A09C-072CFA6A5103}"/>
    <dgm:cxn modelId="{FAD39503-044A-A341-A08B-D4ECBF7423A4}" type="presOf" srcId="{E0A2DE29-E42C-45D1-AD20-9FAA9EC280B0}" destId="{BF57B4A2-DBAE-9F46-8357-7467D007FF5B}" srcOrd="0" destOrd="1" presId="urn:microsoft.com/office/officeart/2005/8/layout/list1"/>
    <dgm:cxn modelId="{D7E14219-2A81-CB46-AD7F-6DA71C7F3E8B}" type="presOf" srcId="{C6B8F100-13CA-4C14-B4A5-53EF26D64730}" destId="{54A530E0-9887-BD46-AE83-6E8F7999A64E}" srcOrd="0" destOrd="0" presId="urn:microsoft.com/office/officeart/2005/8/layout/list1"/>
    <dgm:cxn modelId="{940DC817-3E4B-D049-97CE-AC8B403A081E}" type="presOf" srcId="{65CFC227-77A6-44A1-AD6F-0FFA54282526}" destId="{DC80554F-367F-0E45-80F2-C51808976163}" srcOrd="1" destOrd="0" presId="urn:microsoft.com/office/officeart/2005/8/layout/list1"/>
    <dgm:cxn modelId="{0B56235F-8AF9-984A-A186-4944524B8F03}" type="presOf" srcId="{5B19AF7F-8A49-4E03-BEF5-461022B26644}" destId="{DC2ADAB7-7DE9-0544-96F3-E98E3FA82F3C}" srcOrd="0" destOrd="0" presId="urn:microsoft.com/office/officeart/2005/8/layout/list1"/>
    <dgm:cxn modelId="{2352B39D-3AF7-42AA-9E35-63EAC6F87B83}" srcId="{C6B8F100-13CA-4C14-B4A5-53EF26D64730}" destId="{2D459262-14C2-412B-A1E4-35C435123A1C}" srcOrd="2" destOrd="0" parTransId="{BCC1D793-3EAC-4583-819E-2BD692B94903}" sibTransId="{3009546B-CA9E-455F-8309-59C62221A83B}"/>
    <dgm:cxn modelId="{13F10D29-9AAE-314B-9753-9DDCAD8F7C5D}" type="presParOf" srcId="{54A530E0-9887-BD46-AE83-6E8F7999A64E}" destId="{4937F6B6-89FF-4944-BEB8-CC8D0C52238A}" srcOrd="0" destOrd="0" presId="urn:microsoft.com/office/officeart/2005/8/layout/list1"/>
    <dgm:cxn modelId="{635582DC-3B61-EA4B-BCCE-A4F3AFE32EA3}" type="presParOf" srcId="{4937F6B6-89FF-4944-BEB8-CC8D0C52238A}" destId="{DC2ADAB7-7DE9-0544-96F3-E98E3FA82F3C}" srcOrd="0" destOrd="0" presId="urn:microsoft.com/office/officeart/2005/8/layout/list1"/>
    <dgm:cxn modelId="{C8949711-3540-4847-899F-981076EF468E}" type="presParOf" srcId="{4937F6B6-89FF-4944-BEB8-CC8D0C52238A}" destId="{D053193C-69C3-5646-9C99-7B7A21CF4930}" srcOrd="1" destOrd="0" presId="urn:microsoft.com/office/officeart/2005/8/layout/list1"/>
    <dgm:cxn modelId="{045C8E4F-FFEE-C440-BD1C-A25F0793769B}" type="presParOf" srcId="{54A530E0-9887-BD46-AE83-6E8F7999A64E}" destId="{A9DFAAF3-04B0-B440-B847-26EF44D3FAB6}" srcOrd="1" destOrd="0" presId="urn:microsoft.com/office/officeart/2005/8/layout/list1"/>
    <dgm:cxn modelId="{D4AB26F2-1D54-5E4F-BC18-D0DBDD77DA06}" type="presParOf" srcId="{54A530E0-9887-BD46-AE83-6E8F7999A64E}" destId="{945508AB-AC3A-EC46-94A8-23B783C8F689}" srcOrd="2" destOrd="0" presId="urn:microsoft.com/office/officeart/2005/8/layout/list1"/>
    <dgm:cxn modelId="{9C5DF247-896C-C44A-82E8-27E2D5A84A4D}" type="presParOf" srcId="{54A530E0-9887-BD46-AE83-6E8F7999A64E}" destId="{C493E927-D64C-3642-98D1-7E505A461B89}" srcOrd="3" destOrd="0" presId="urn:microsoft.com/office/officeart/2005/8/layout/list1"/>
    <dgm:cxn modelId="{CCB54B5D-F10A-5345-A39A-9DC593E9F3F0}" type="presParOf" srcId="{54A530E0-9887-BD46-AE83-6E8F7999A64E}" destId="{AF96C3A9-C18F-D346-B02C-3E3EC6E03A15}" srcOrd="4" destOrd="0" presId="urn:microsoft.com/office/officeart/2005/8/layout/list1"/>
    <dgm:cxn modelId="{81679677-2CFE-954D-9EAA-A2575D72AA5B}" type="presParOf" srcId="{AF96C3A9-C18F-D346-B02C-3E3EC6E03A15}" destId="{DE4DCBF4-6E11-1645-A8D4-89DB754CD8F3}" srcOrd="0" destOrd="0" presId="urn:microsoft.com/office/officeart/2005/8/layout/list1"/>
    <dgm:cxn modelId="{8998369D-8828-E64B-99EA-EA6EB752D2AE}" type="presParOf" srcId="{AF96C3A9-C18F-D346-B02C-3E3EC6E03A15}" destId="{6A0AD9E6-B76C-5347-AC42-7A717DF1F7EE}" srcOrd="1" destOrd="0" presId="urn:microsoft.com/office/officeart/2005/8/layout/list1"/>
    <dgm:cxn modelId="{AA09E0BD-A5D9-A74D-ACB4-D547BA37C061}" type="presParOf" srcId="{54A530E0-9887-BD46-AE83-6E8F7999A64E}" destId="{3D86CCE3-7327-6547-A7B9-0E252E36274D}" srcOrd="5" destOrd="0" presId="urn:microsoft.com/office/officeart/2005/8/layout/list1"/>
    <dgm:cxn modelId="{E93016E2-DF86-B142-BE3D-B14DB646A583}" type="presParOf" srcId="{54A530E0-9887-BD46-AE83-6E8F7999A64E}" destId="{BF57B4A2-DBAE-9F46-8357-7467D007FF5B}" srcOrd="6" destOrd="0" presId="urn:microsoft.com/office/officeart/2005/8/layout/list1"/>
    <dgm:cxn modelId="{C3ABE00F-4572-F944-B4EA-1EBEC4C0C048}" type="presParOf" srcId="{54A530E0-9887-BD46-AE83-6E8F7999A64E}" destId="{6A6C6436-369A-E045-8B4F-E96FEA65ECCC}" srcOrd="7" destOrd="0" presId="urn:microsoft.com/office/officeart/2005/8/layout/list1"/>
    <dgm:cxn modelId="{CBAABF7A-49AE-5647-ADD5-71403C4F1F77}" type="presParOf" srcId="{54A530E0-9887-BD46-AE83-6E8F7999A64E}" destId="{910BD273-6C3B-8A42-AB17-C486FE1222BB}" srcOrd="8" destOrd="0" presId="urn:microsoft.com/office/officeart/2005/8/layout/list1"/>
    <dgm:cxn modelId="{97D458E9-AEEF-E04C-AADD-E23BF624E5D2}" type="presParOf" srcId="{910BD273-6C3B-8A42-AB17-C486FE1222BB}" destId="{86C238D8-9E32-8943-A591-DD7FFE30138D}" srcOrd="0" destOrd="0" presId="urn:microsoft.com/office/officeart/2005/8/layout/list1"/>
    <dgm:cxn modelId="{B51216B6-A274-B049-AFC7-CD0829487AFE}" type="presParOf" srcId="{910BD273-6C3B-8A42-AB17-C486FE1222BB}" destId="{E39A1BC9-AF2E-9443-88EC-5C5F4D6F9A0A}" srcOrd="1" destOrd="0" presId="urn:microsoft.com/office/officeart/2005/8/layout/list1"/>
    <dgm:cxn modelId="{8F259C1D-4173-CC49-9439-1FE80EB89637}" type="presParOf" srcId="{54A530E0-9887-BD46-AE83-6E8F7999A64E}" destId="{4466C1AD-BFE8-4E4D-9CE3-595396790A4A}" srcOrd="9" destOrd="0" presId="urn:microsoft.com/office/officeart/2005/8/layout/list1"/>
    <dgm:cxn modelId="{D398310A-E00F-914E-A315-43C53C976DBB}" type="presParOf" srcId="{54A530E0-9887-BD46-AE83-6E8F7999A64E}" destId="{4608B434-B6E1-274F-A353-C67EB2B28C41}" srcOrd="10" destOrd="0" presId="urn:microsoft.com/office/officeart/2005/8/layout/list1"/>
    <dgm:cxn modelId="{7890A71D-3A0D-A944-A5BE-5F71929DD1F4}" type="presParOf" srcId="{54A530E0-9887-BD46-AE83-6E8F7999A64E}" destId="{4386578C-4BF7-9745-9535-15A7679575C2}" srcOrd="11" destOrd="0" presId="urn:microsoft.com/office/officeart/2005/8/layout/list1"/>
    <dgm:cxn modelId="{F13A64AB-8229-E54F-9EBF-D3CE36AF0DA6}" type="presParOf" srcId="{54A530E0-9887-BD46-AE83-6E8F7999A64E}" destId="{89C64F0A-8004-4D47-AE96-00816B4985E1}" srcOrd="12" destOrd="0" presId="urn:microsoft.com/office/officeart/2005/8/layout/list1"/>
    <dgm:cxn modelId="{43E88A5C-648D-1A4F-B706-150A2F95BEFA}" type="presParOf" srcId="{89C64F0A-8004-4D47-AE96-00816B4985E1}" destId="{375953EF-48E2-EC45-A407-66F91163265C}" srcOrd="0" destOrd="0" presId="urn:microsoft.com/office/officeart/2005/8/layout/list1"/>
    <dgm:cxn modelId="{69843367-3F25-2549-B743-25AFC078DEDE}" type="presParOf" srcId="{89C64F0A-8004-4D47-AE96-00816B4985E1}" destId="{D72F6974-A17A-E14C-9CDF-5B646B2F64D8}" srcOrd="1" destOrd="0" presId="urn:microsoft.com/office/officeart/2005/8/layout/list1"/>
    <dgm:cxn modelId="{DF661D05-F2B0-C54C-A4D9-756C4BFEB1E1}" type="presParOf" srcId="{54A530E0-9887-BD46-AE83-6E8F7999A64E}" destId="{7F9FD192-2494-E042-AA46-EC32C8097055}" srcOrd="13" destOrd="0" presId="urn:microsoft.com/office/officeart/2005/8/layout/list1"/>
    <dgm:cxn modelId="{2E152201-8AE4-C048-AFD9-7AF157E45F9E}" type="presParOf" srcId="{54A530E0-9887-BD46-AE83-6E8F7999A64E}" destId="{1C6D023B-F9CC-E34B-8046-9A5C738F62A6}" srcOrd="14" destOrd="0" presId="urn:microsoft.com/office/officeart/2005/8/layout/list1"/>
    <dgm:cxn modelId="{940EEF4D-F242-1A4B-A0F2-0D6C9FD2EF70}" type="presParOf" srcId="{54A530E0-9887-BD46-AE83-6E8F7999A64E}" destId="{123C19E2-C60D-0C49-9224-BE1EC0A2AF73}" srcOrd="15" destOrd="0" presId="urn:microsoft.com/office/officeart/2005/8/layout/list1"/>
    <dgm:cxn modelId="{A716A421-BAA7-3E4E-8004-FA7E7F83E454}" type="presParOf" srcId="{54A530E0-9887-BD46-AE83-6E8F7999A64E}" destId="{20BD01F6-B532-CB4B-BF17-8FE9C0BEE175}" srcOrd="16" destOrd="0" presId="urn:microsoft.com/office/officeart/2005/8/layout/list1"/>
    <dgm:cxn modelId="{2E080E3C-1680-0941-8ABA-DA4208B7DD75}" type="presParOf" srcId="{20BD01F6-B532-CB4B-BF17-8FE9C0BEE175}" destId="{536B43A7-2591-3F46-BC52-472EA553FA38}" srcOrd="0" destOrd="0" presId="urn:microsoft.com/office/officeart/2005/8/layout/list1"/>
    <dgm:cxn modelId="{3A2860B2-5D60-544C-B761-C15E44A1A393}" type="presParOf" srcId="{20BD01F6-B532-CB4B-BF17-8FE9C0BEE175}" destId="{DC80554F-367F-0E45-80F2-C51808976163}" srcOrd="1" destOrd="0" presId="urn:microsoft.com/office/officeart/2005/8/layout/list1"/>
    <dgm:cxn modelId="{C62207AB-1DA6-244E-A995-F2B1FCE553EE}" type="presParOf" srcId="{54A530E0-9887-BD46-AE83-6E8F7999A64E}" destId="{8B11C057-1FF6-C842-BFAD-D1E55D19B82A}" srcOrd="17" destOrd="0" presId="urn:microsoft.com/office/officeart/2005/8/layout/list1"/>
    <dgm:cxn modelId="{C1F71BA2-E675-5644-8131-BD83645AB3FB}" type="presParOf" srcId="{54A530E0-9887-BD46-AE83-6E8F7999A64E}" destId="{BDC07A26-947B-B440-A03F-0720F9B0124A}" srcOrd="18" destOrd="0" presId="urn:microsoft.com/office/officeart/2005/8/layout/list1"/>
    <dgm:cxn modelId="{3AC1D7D2-7C56-DC4D-8027-F67A8055D73D}" type="presParOf" srcId="{54A530E0-9887-BD46-AE83-6E8F7999A64E}" destId="{BEB967C6-183A-A042-8AC0-EBC750227780}" srcOrd="19" destOrd="0" presId="urn:microsoft.com/office/officeart/2005/8/layout/list1"/>
    <dgm:cxn modelId="{C03CC1CE-7985-E948-B35E-1A36557A7F1D}" type="presParOf" srcId="{54A530E0-9887-BD46-AE83-6E8F7999A64E}" destId="{37C6FA95-8769-1741-B4A3-F174CA97B77B}" srcOrd="20" destOrd="0" presId="urn:microsoft.com/office/officeart/2005/8/layout/list1"/>
    <dgm:cxn modelId="{9BCA12BB-0CD5-A540-A2C6-AE432E326518}" type="presParOf" srcId="{37C6FA95-8769-1741-B4A3-F174CA97B77B}" destId="{C7F543CA-AEA9-F141-B78D-BA6F995DB997}" srcOrd="0" destOrd="0" presId="urn:microsoft.com/office/officeart/2005/8/layout/list1"/>
    <dgm:cxn modelId="{36703E34-A29C-6147-BD75-6D142084D6E3}" type="presParOf" srcId="{37C6FA95-8769-1741-B4A3-F174CA97B77B}" destId="{18FED5D2-BC98-C74B-80ED-89241E1B3BC0}" srcOrd="1" destOrd="0" presId="urn:microsoft.com/office/officeart/2005/8/layout/list1"/>
    <dgm:cxn modelId="{37363C09-13C4-E443-B61B-C091321D09B3}" type="presParOf" srcId="{54A530E0-9887-BD46-AE83-6E8F7999A64E}" destId="{E94BEB5B-4322-F44C-81B2-D05ED6FBDF34}" srcOrd="21" destOrd="0" presId="urn:microsoft.com/office/officeart/2005/8/layout/list1"/>
    <dgm:cxn modelId="{3E2F62D0-C09F-A34E-91B9-8AB21E777C97}" type="presParOf" srcId="{54A530E0-9887-BD46-AE83-6E8F7999A64E}" destId="{CFA366A1-BFC4-E945-9C59-C8517C2FB2F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A3511-094A-412B-917E-CC1E99329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C7585A-B446-4C1C-BA63-00F9B359FEE1}">
      <dgm:prSet/>
      <dgm:spPr/>
      <dgm:t>
        <a:bodyPr/>
        <a:lstStyle/>
        <a:p>
          <a:r>
            <a:rPr lang="en-US"/>
            <a:t>Using limited data sources</a:t>
          </a:r>
        </a:p>
      </dgm:t>
    </dgm:pt>
    <dgm:pt modelId="{026D08F2-B220-46DF-B879-D9596CF95C42}" type="parTrans" cxnId="{10532CB5-B63A-4FAA-867D-8367B6498345}">
      <dgm:prSet/>
      <dgm:spPr/>
      <dgm:t>
        <a:bodyPr/>
        <a:lstStyle/>
        <a:p>
          <a:endParaRPr lang="en-US"/>
        </a:p>
      </dgm:t>
    </dgm:pt>
    <dgm:pt modelId="{18AF002D-CB10-4C0E-8F53-150061D62E8F}" type="sibTrans" cxnId="{10532CB5-B63A-4FAA-867D-8367B6498345}">
      <dgm:prSet/>
      <dgm:spPr/>
      <dgm:t>
        <a:bodyPr/>
        <a:lstStyle/>
        <a:p>
          <a:endParaRPr lang="en-US"/>
        </a:p>
      </dgm:t>
    </dgm:pt>
    <dgm:pt modelId="{91FCE274-75CF-495D-9231-69DA4CA1989F}">
      <dgm:prSet/>
      <dgm:spPr/>
      <dgm:t>
        <a:bodyPr/>
        <a:lstStyle/>
        <a:p>
          <a:r>
            <a:rPr lang="en-US"/>
            <a:t>Assumption of a balanced data distribution</a:t>
          </a:r>
        </a:p>
      </dgm:t>
    </dgm:pt>
    <dgm:pt modelId="{F8E4B99E-A09F-4A4A-B80F-BE368DE9BEB2}" type="parTrans" cxnId="{6CFFA542-9A43-42A7-807A-871223384915}">
      <dgm:prSet/>
      <dgm:spPr/>
      <dgm:t>
        <a:bodyPr/>
        <a:lstStyle/>
        <a:p>
          <a:endParaRPr lang="en-US"/>
        </a:p>
      </dgm:t>
    </dgm:pt>
    <dgm:pt modelId="{238384C1-6077-41F8-BCD8-337A1BE2FF61}" type="sibTrans" cxnId="{6CFFA542-9A43-42A7-807A-871223384915}">
      <dgm:prSet/>
      <dgm:spPr/>
      <dgm:t>
        <a:bodyPr/>
        <a:lstStyle/>
        <a:p>
          <a:endParaRPr lang="en-US"/>
        </a:p>
      </dgm:t>
    </dgm:pt>
    <dgm:pt modelId="{1ACF73AF-6EBF-4CFD-AE58-46153993784C}">
      <dgm:prSet/>
      <dgm:spPr/>
      <dgm:t>
        <a:bodyPr/>
        <a:lstStyle/>
        <a:p>
          <a:r>
            <a:rPr lang="en-US"/>
            <a:t>Not predicting for new drugs</a:t>
          </a:r>
        </a:p>
      </dgm:t>
    </dgm:pt>
    <dgm:pt modelId="{09344763-ACDC-4F21-8A9D-9D3E0391A922}" type="parTrans" cxnId="{E85C81D0-E506-4E62-A4A4-0F42B43AC776}">
      <dgm:prSet/>
      <dgm:spPr/>
      <dgm:t>
        <a:bodyPr/>
        <a:lstStyle/>
        <a:p>
          <a:endParaRPr lang="en-US"/>
        </a:p>
      </dgm:t>
    </dgm:pt>
    <dgm:pt modelId="{73282A5D-BFF1-44D5-9BD1-363EA1FA92B7}" type="sibTrans" cxnId="{E85C81D0-E506-4E62-A4A4-0F42B43AC776}">
      <dgm:prSet/>
      <dgm:spPr/>
      <dgm:t>
        <a:bodyPr/>
        <a:lstStyle/>
        <a:p>
          <a:endParaRPr lang="en-US"/>
        </a:p>
      </dgm:t>
    </dgm:pt>
    <dgm:pt modelId="{1C5038C7-EB59-490B-98ED-453D6EBCBADF}">
      <dgm:prSet/>
      <dgm:spPr/>
      <dgm:t>
        <a:bodyPr/>
        <a:lstStyle/>
        <a:p>
          <a:r>
            <a:rPr lang="en-US"/>
            <a:t>Adopting inappropriate accuracy measures</a:t>
          </a:r>
        </a:p>
      </dgm:t>
    </dgm:pt>
    <dgm:pt modelId="{7A952E0D-72F6-4EB6-8921-A2C4D7E4CB97}" type="parTrans" cxnId="{88D0F4D5-7C73-4B2A-A518-EBCC66A6C3BD}">
      <dgm:prSet/>
      <dgm:spPr/>
      <dgm:t>
        <a:bodyPr/>
        <a:lstStyle/>
        <a:p>
          <a:endParaRPr lang="en-US"/>
        </a:p>
      </dgm:t>
    </dgm:pt>
    <dgm:pt modelId="{844F279D-7CD1-4524-AA4A-05C24E262D49}" type="sibTrans" cxnId="{88D0F4D5-7C73-4B2A-A518-EBCC66A6C3BD}">
      <dgm:prSet/>
      <dgm:spPr/>
      <dgm:t>
        <a:bodyPr/>
        <a:lstStyle/>
        <a:p>
          <a:endParaRPr lang="en-US"/>
        </a:p>
      </dgm:t>
    </dgm:pt>
    <dgm:pt modelId="{7597C571-09CF-E74E-A504-07D372343D00}" type="pres">
      <dgm:prSet presAssocID="{85BA3511-094A-412B-917E-CC1E993291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3564C-CEF0-904B-9BDB-9E48DC20EB26}" type="pres">
      <dgm:prSet presAssocID="{34C7585A-B446-4C1C-BA63-00F9B359FE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75A80-55EF-834D-B426-9EC4C2D0229B}" type="pres">
      <dgm:prSet presAssocID="{18AF002D-CB10-4C0E-8F53-150061D62E8F}" presName="spacer" presStyleCnt="0"/>
      <dgm:spPr/>
    </dgm:pt>
    <dgm:pt modelId="{D3BD9BD1-E42F-3B4F-A687-45A8955D2FD3}" type="pres">
      <dgm:prSet presAssocID="{91FCE274-75CF-495D-9231-69DA4CA198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A957B-F1A1-C946-8274-DC9E28264929}" type="pres">
      <dgm:prSet presAssocID="{238384C1-6077-41F8-BCD8-337A1BE2FF61}" presName="spacer" presStyleCnt="0"/>
      <dgm:spPr/>
    </dgm:pt>
    <dgm:pt modelId="{FA644C9C-F74D-DE42-8AF3-1BE83CA0D35F}" type="pres">
      <dgm:prSet presAssocID="{1ACF73AF-6EBF-4CFD-AE58-46153993784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86E02-C6B5-ED40-BF4B-70D003F8E12C}" type="pres">
      <dgm:prSet presAssocID="{73282A5D-BFF1-44D5-9BD1-363EA1FA92B7}" presName="spacer" presStyleCnt="0"/>
      <dgm:spPr/>
    </dgm:pt>
    <dgm:pt modelId="{BFDA323F-D50B-554A-8ACD-2772369DDEF3}" type="pres">
      <dgm:prSet presAssocID="{1C5038C7-EB59-490B-98ED-453D6EBCBA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1AAE4-CB37-344A-9DA1-348AE3DD707E}" type="presOf" srcId="{1C5038C7-EB59-490B-98ED-453D6EBCBADF}" destId="{BFDA323F-D50B-554A-8ACD-2772369DDEF3}" srcOrd="0" destOrd="0" presId="urn:microsoft.com/office/officeart/2005/8/layout/vList2"/>
    <dgm:cxn modelId="{E85C81D0-E506-4E62-A4A4-0F42B43AC776}" srcId="{85BA3511-094A-412B-917E-CC1E9932910C}" destId="{1ACF73AF-6EBF-4CFD-AE58-46153993784C}" srcOrd="2" destOrd="0" parTransId="{09344763-ACDC-4F21-8A9D-9D3E0391A922}" sibTransId="{73282A5D-BFF1-44D5-9BD1-363EA1FA92B7}"/>
    <dgm:cxn modelId="{8BB3986E-7A1D-E24A-88E5-4C5AD879D7CC}" type="presOf" srcId="{85BA3511-094A-412B-917E-CC1E9932910C}" destId="{7597C571-09CF-E74E-A504-07D372343D00}" srcOrd="0" destOrd="0" presId="urn:microsoft.com/office/officeart/2005/8/layout/vList2"/>
    <dgm:cxn modelId="{7445153D-A85E-444C-828C-7C83B464B941}" type="presOf" srcId="{34C7585A-B446-4C1C-BA63-00F9B359FEE1}" destId="{C533564C-CEF0-904B-9BDB-9E48DC20EB26}" srcOrd="0" destOrd="0" presId="urn:microsoft.com/office/officeart/2005/8/layout/vList2"/>
    <dgm:cxn modelId="{1C2F8CCF-4FC8-B043-BDCC-5DD2265AE659}" type="presOf" srcId="{1ACF73AF-6EBF-4CFD-AE58-46153993784C}" destId="{FA644C9C-F74D-DE42-8AF3-1BE83CA0D35F}" srcOrd="0" destOrd="0" presId="urn:microsoft.com/office/officeart/2005/8/layout/vList2"/>
    <dgm:cxn modelId="{6CFFA542-9A43-42A7-807A-871223384915}" srcId="{85BA3511-094A-412B-917E-CC1E9932910C}" destId="{91FCE274-75CF-495D-9231-69DA4CA1989F}" srcOrd="1" destOrd="0" parTransId="{F8E4B99E-A09F-4A4A-B80F-BE368DE9BEB2}" sibTransId="{238384C1-6077-41F8-BCD8-337A1BE2FF61}"/>
    <dgm:cxn modelId="{88D0F4D5-7C73-4B2A-A518-EBCC66A6C3BD}" srcId="{85BA3511-094A-412B-917E-CC1E9932910C}" destId="{1C5038C7-EB59-490B-98ED-453D6EBCBADF}" srcOrd="3" destOrd="0" parTransId="{7A952E0D-72F6-4EB6-8921-A2C4D7E4CB97}" sibTransId="{844F279D-7CD1-4524-AA4A-05C24E262D49}"/>
    <dgm:cxn modelId="{10532CB5-B63A-4FAA-867D-8367B6498345}" srcId="{85BA3511-094A-412B-917E-CC1E9932910C}" destId="{34C7585A-B446-4C1C-BA63-00F9B359FEE1}" srcOrd="0" destOrd="0" parTransId="{026D08F2-B220-46DF-B879-D9596CF95C42}" sibTransId="{18AF002D-CB10-4C0E-8F53-150061D62E8F}"/>
    <dgm:cxn modelId="{37E30E9E-F16D-FE4E-99BA-2D8AA2DA8356}" type="presOf" srcId="{91FCE274-75CF-495D-9231-69DA4CA1989F}" destId="{D3BD9BD1-E42F-3B4F-A687-45A8955D2FD3}" srcOrd="0" destOrd="0" presId="urn:microsoft.com/office/officeart/2005/8/layout/vList2"/>
    <dgm:cxn modelId="{5F28D83A-CAAD-AE41-8B7C-FA3D07C22C74}" type="presParOf" srcId="{7597C571-09CF-E74E-A504-07D372343D00}" destId="{C533564C-CEF0-904B-9BDB-9E48DC20EB26}" srcOrd="0" destOrd="0" presId="urn:microsoft.com/office/officeart/2005/8/layout/vList2"/>
    <dgm:cxn modelId="{4D6CFDAA-E871-8043-B8F1-F83815F2DB67}" type="presParOf" srcId="{7597C571-09CF-E74E-A504-07D372343D00}" destId="{1ED75A80-55EF-834D-B426-9EC4C2D0229B}" srcOrd="1" destOrd="0" presId="urn:microsoft.com/office/officeart/2005/8/layout/vList2"/>
    <dgm:cxn modelId="{073B4CEA-864F-D844-9172-696FE363B055}" type="presParOf" srcId="{7597C571-09CF-E74E-A504-07D372343D00}" destId="{D3BD9BD1-E42F-3B4F-A687-45A8955D2FD3}" srcOrd="2" destOrd="0" presId="urn:microsoft.com/office/officeart/2005/8/layout/vList2"/>
    <dgm:cxn modelId="{045CBB7F-98FB-7349-9FFD-091397B4D22F}" type="presParOf" srcId="{7597C571-09CF-E74E-A504-07D372343D00}" destId="{FAEA957B-F1A1-C946-8274-DC9E28264929}" srcOrd="3" destOrd="0" presId="urn:microsoft.com/office/officeart/2005/8/layout/vList2"/>
    <dgm:cxn modelId="{30695620-AE9C-3C4E-B520-5FB45281EFA3}" type="presParOf" srcId="{7597C571-09CF-E74E-A504-07D372343D00}" destId="{FA644C9C-F74D-DE42-8AF3-1BE83CA0D35F}" srcOrd="4" destOrd="0" presId="urn:microsoft.com/office/officeart/2005/8/layout/vList2"/>
    <dgm:cxn modelId="{A3071B3D-D67E-DA4E-AA08-4A0F8D451DE3}" type="presParOf" srcId="{7597C571-09CF-E74E-A504-07D372343D00}" destId="{D8A86E02-C6B5-ED40-BF4B-70D003F8E12C}" srcOrd="5" destOrd="0" presId="urn:microsoft.com/office/officeart/2005/8/layout/vList2"/>
    <dgm:cxn modelId="{EFA92F7B-F353-2344-8C01-73BDEFFB7664}" type="presParOf" srcId="{7597C571-09CF-E74E-A504-07D372343D00}" destId="{BFDA323F-D50B-554A-8ACD-2772369DDE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91024-EAD4-4BCB-87D3-504CBA39D6C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B7ED3798-7D7D-4299-9472-AD61A6AE6279}">
      <dgm:prSet/>
      <dgm:spPr/>
      <dgm:t>
        <a:bodyPr/>
        <a:lstStyle/>
        <a:p>
          <a:pPr>
            <a:defRPr cap="all"/>
          </a:pPr>
          <a:r>
            <a:rPr lang="en-US" dirty="0"/>
            <a:t>The core idea</a:t>
          </a:r>
        </a:p>
      </dgm:t>
    </dgm:pt>
    <dgm:pt modelId="{0B04774D-3F9B-4733-A973-565F667475B5}" type="parTrans" cxnId="{D52BD291-ED1A-4FCB-A00B-6C89C3D77D65}">
      <dgm:prSet/>
      <dgm:spPr/>
      <dgm:t>
        <a:bodyPr/>
        <a:lstStyle/>
        <a:p>
          <a:endParaRPr lang="en-US"/>
        </a:p>
      </dgm:t>
    </dgm:pt>
    <dgm:pt modelId="{31C515AC-B318-44A8-AD38-1CB4494FB558}" type="sibTrans" cxnId="{D52BD291-ED1A-4FCB-A00B-6C89C3D77D65}">
      <dgm:prSet/>
      <dgm:spPr/>
      <dgm:t>
        <a:bodyPr/>
        <a:lstStyle/>
        <a:p>
          <a:endParaRPr lang="en-US"/>
        </a:p>
      </dgm:t>
    </dgm:pt>
    <dgm:pt modelId="{4609232B-3C2E-44B5-8476-EC143CF12036}">
      <dgm:prSet/>
      <dgm:spPr/>
      <dgm:t>
        <a:bodyPr/>
        <a:lstStyle/>
        <a:p>
          <a:pPr>
            <a:defRPr cap="all"/>
          </a:pPr>
          <a:r>
            <a:rPr lang="en-US" b="1" dirty="0"/>
            <a:t>Similar drugs will interact with the same drug</a:t>
          </a:r>
          <a:endParaRPr lang="en-US" dirty="0"/>
        </a:p>
      </dgm:t>
    </dgm:pt>
    <dgm:pt modelId="{C0A8F30E-4279-4400-98E9-9D918124A3AB}" type="parTrans" cxnId="{BD28FDEE-53F4-4BAE-883C-15A3265852A5}">
      <dgm:prSet/>
      <dgm:spPr/>
      <dgm:t>
        <a:bodyPr/>
        <a:lstStyle/>
        <a:p>
          <a:endParaRPr lang="en-US"/>
        </a:p>
      </dgm:t>
    </dgm:pt>
    <dgm:pt modelId="{F9B56F1E-ADFF-4094-8607-15441378BD78}" type="sibTrans" cxnId="{BD28FDEE-53F4-4BAE-883C-15A3265852A5}">
      <dgm:prSet/>
      <dgm:spPr/>
      <dgm:t>
        <a:bodyPr/>
        <a:lstStyle/>
        <a:p>
          <a:endParaRPr lang="en-US"/>
        </a:p>
      </dgm:t>
    </dgm:pt>
    <dgm:pt modelId="{1BF5001E-5BE8-410C-825E-52DB6F10D8D3}" type="pres">
      <dgm:prSet presAssocID="{75591024-EAD4-4BCB-87D3-504CBA39D6C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B46C7-D71F-483C-96DA-1783232DDB03}" type="pres">
      <dgm:prSet presAssocID="{B7ED3798-7D7D-4299-9472-AD61A6AE6279}" presName="compNode" presStyleCnt="0"/>
      <dgm:spPr/>
    </dgm:pt>
    <dgm:pt modelId="{4DCAAB34-A412-4D32-B36F-EB2BD9975D9B}" type="pres">
      <dgm:prSet presAssocID="{B7ED3798-7D7D-4299-9472-AD61A6AE6279}" presName="iconBgRect" presStyleLbl="bgShp" presStyleIdx="0" presStyleCnt="2"/>
      <dgm:spPr/>
    </dgm:pt>
    <dgm:pt modelId="{6B10941D-A8BD-4C65-A205-3A4C75EDDAAB}" type="pres">
      <dgm:prSet presAssocID="{B7ED3798-7D7D-4299-9472-AD61A6AE62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E2FAC2F-A520-40EF-AFD9-150BBF28AA5E}" type="pres">
      <dgm:prSet presAssocID="{B7ED3798-7D7D-4299-9472-AD61A6AE6279}" presName="spaceRect" presStyleCnt="0"/>
      <dgm:spPr/>
    </dgm:pt>
    <dgm:pt modelId="{C11C1B25-631A-4EFA-A808-30865D51D4AD}" type="pres">
      <dgm:prSet presAssocID="{B7ED3798-7D7D-4299-9472-AD61A6AE627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332289-228E-44B9-BE43-92EDC79625E9}" type="pres">
      <dgm:prSet presAssocID="{31C515AC-B318-44A8-AD38-1CB4494FB558}" presName="sibTrans" presStyleCnt="0"/>
      <dgm:spPr/>
    </dgm:pt>
    <dgm:pt modelId="{8F0EE6F5-FEB4-4FE7-8B31-0CB6BD272E37}" type="pres">
      <dgm:prSet presAssocID="{4609232B-3C2E-44B5-8476-EC143CF12036}" presName="compNode" presStyleCnt="0"/>
      <dgm:spPr/>
    </dgm:pt>
    <dgm:pt modelId="{3C2AE7C5-260E-409D-ABC3-6266CB455A33}" type="pres">
      <dgm:prSet presAssocID="{4609232B-3C2E-44B5-8476-EC143CF12036}" presName="iconBgRect" presStyleLbl="bgShp" presStyleIdx="1" presStyleCnt="2"/>
      <dgm:spPr/>
    </dgm:pt>
    <dgm:pt modelId="{A22D8193-DA28-4663-9976-E0D4DE4CE6FD}" type="pres">
      <dgm:prSet presAssocID="{4609232B-3C2E-44B5-8476-EC143CF12036}" presName="iconRect" presStyleLbl="node1" presStyleIdx="1" presStyleCnt="2" custScaleX="145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A265A5AC-0C40-4CB4-A63D-E8AB5F688E57}" type="pres">
      <dgm:prSet presAssocID="{4609232B-3C2E-44B5-8476-EC143CF12036}" presName="spaceRect" presStyleCnt="0"/>
      <dgm:spPr/>
    </dgm:pt>
    <dgm:pt modelId="{7C8D18C8-E15F-48DB-AA89-FBE6AA513B7B}" type="pres">
      <dgm:prSet presAssocID="{4609232B-3C2E-44B5-8476-EC143CF12036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D841C-BBC3-4BA4-BE95-DFAA3868C9B7}" type="presOf" srcId="{B7ED3798-7D7D-4299-9472-AD61A6AE6279}" destId="{C11C1B25-631A-4EFA-A808-30865D51D4AD}" srcOrd="0" destOrd="0" presId="urn:microsoft.com/office/officeart/2018/5/layout/IconCircleLabelList"/>
    <dgm:cxn modelId="{BD28FDEE-53F4-4BAE-883C-15A3265852A5}" srcId="{75591024-EAD4-4BCB-87D3-504CBA39D6C4}" destId="{4609232B-3C2E-44B5-8476-EC143CF12036}" srcOrd="1" destOrd="0" parTransId="{C0A8F30E-4279-4400-98E9-9D918124A3AB}" sibTransId="{F9B56F1E-ADFF-4094-8607-15441378BD78}"/>
    <dgm:cxn modelId="{D1B7ED73-8CF7-4019-ADF3-C8035CC14F6F}" type="presOf" srcId="{75591024-EAD4-4BCB-87D3-504CBA39D6C4}" destId="{1BF5001E-5BE8-410C-825E-52DB6F10D8D3}" srcOrd="0" destOrd="0" presId="urn:microsoft.com/office/officeart/2018/5/layout/IconCircleLabelList"/>
    <dgm:cxn modelId="{B5648847-A159-4D66-AE98-0AB7958D3211}" type="presOf" srcId="{4609232B-3C2E-44B5-8476-EC143CF12036}" destId="{7C8D18C8-E15F-48DB-AA89-FBE6AA513B7B}" srcOrd="0" destOrd="0" presId="urn:microsoft.com/office/officeart/2018/5/layout/IconCircleLabelList"/>
    <dgm:cxn modelId="{D52BD291-ED1A-4FCB-A00B-6C89C3D77D65}" srcId="{75591024-EAD4-4BCB-87D3-504CBA39D6C4}" destId="{B7ED3798-7D7D-4299-9472-AD61A6AE6279}" srcOrd="0" destOrd="0" parTransId="{0B04774D-3F9B-4733-A973-565F667475B5}" sibTransId="{31C515AC-B318-44A8-AD38-1CB4494FB558}"/>
    <dgm:cxn modelId="{DD0250AF-8E27-4A75-81FD-7BFA8966A93A}" type="presParOf" srcId="{1BF5001E-5BE8-410C-825E-52DB6F10D8D3}" destId="{5C8B46C7-D71F-483C-96DA-1783232DDB03}" srcOrd="0" destOrd="0" presId="urn:microsoft.com/office/officeart/2018/5/layout/IconCircleLabelList"/>
    <dgm:cxn modelId="{1A4625AD-2CFE-4E0A-AE79-475C99ACED85}" type="presParOf" srcId="{5C8B46C7-D71F-483C-96DA-1783232DDB03}" destId="{4DCAAB34-A412-4D32-B36F-EB2BD9975D9B}" srcOrd="0" destOrd="0" presId="urn:microsoft.com/office/officeart/2018/5/layout/IconCircleLabelList"/>
    <dgm:cxn modelId="{9A751E8F-C9CC-46F0-B3D7-44921E53DB65}" type="presParOf" srcId="{5C8B46C7-D71F-483C-96DA-1783232DDB03}" destId="{6B10941D-A8BD-4C65-A205-3A4C75EDDAAB}" srcOrd="1" destOrd="0" presId="urn:microsoft.com/office/officeart/2018/5/layout/IconCircleLabelList"/>
    <dgm:cxn modelId="{AA947747-4BFA-4DF5-8980-B7FF6D640BB9}" type="presParOf" srcId="{5C8B46C7-D71F-483C-96DA-1783232DDB03}" destId="{AE2FAC2F-A520-40EF-AFD9-150BBF28AA5E}" srcOrd="2" destOrd="0" presId="urn:microsoft.com/office/officeart/2018/5/layout/IconCircleLabelList"/>
    <dgm:cxn modelId="{990C0C77-FFBA-47C1-96AF-4D70BD8C0196}" type="presParOf" srcId="{5C8B46C7-D71F-483C-96DA-1783232DDB03}" destId="{C11C1B25-631A-4EFA-A808-30865D51D4AD}" srcOrd="3" destOrd="0" presId="urn:microsoft.com/office/officeart/2018/5/layout/IconCircleLabelList"/>
    <dgm:cxn modelId="{228C8DFD-AB1E-469A-B5EE-693DFBA8DA2B}" type="presParOf" srcId="{1BF5001E-5BE8-410C-825E-52DB6F10D8D3}" destId="{4C332289-228E-44B9-BE43-92EDC79625E9}" srcOrd="1" destOrd="0" presId="urn:microsoft.com/office/officeart/2018/5/layout/IconCircleLabelList"/>
    <dgm:cxn modelId="{B4147B9C-C367-4074-97EF-AB317AEDF410}" type="presParOf" srcId="{1BF5001E-5BE8-410C-825E-52DB6F10D8D3}" destId="{8F0EE6F5-FEB4-4FE7-8B31-0CB6BD272E37}" srcOrd="2" destOrd="0" presId="urn:microsoft.com/office/officeart/2018/5/layout/IconCircleLabelList"/>
    <dgm:cxn modelId="{8C3DED38-3E20-4619-9D86-9393DE708776}" type="presParOf" srcId="{8F0EE6F5-FEB4-4FE7-8B31-0CB6BD272E37}" destId="{3C2AE7C5-260E-409D-ABC3-6266CB455A33}" srcOrd="0" destOrd="0" presId="urn:microsoft.com/office/officeart/2018/5/layout/IconCircleLabelList"/>
    <dgm:cxn modelId="{F62921A1-47DA-4937-8AD4-6EA60A349CB8}" type="presParOf" srcId="{8F0EE6F5-FEB4-4FE7-8B31-0CB6BD272E37}" destId="{A22D8193-DA28-4663-9976-E0D4DE4CE6FD}" srcOrd="1" destOrd="0" presId="urn:microsoft.com/office/officeart/2018/5/layout/IconCircleLabelList"/>
    <dgm:cxn modelId="{BC207866-300C-4A2F-B1C0-B8532CA36ABA}" type="presParOf" srcId="{8F0EE6F5-FEB4-4FE7-8B31-0CB6BD272E37}" destId="{A265A5AC-0C40-4CB4-A63D-E8AB5F688E57}" srcOrd="2" destOrd="0" presId="urn:microsoft.com/office/officeart/2018/5/layout/IconCircleLabelList"/>
    <dgm:cxn modelId="{592A2EAB-477A-4BF9-A870-5FBDBE791603}" type="presParOf" srcId="{8F0EE6F5-FEB4-4FE7-8B31-0CB6BD272E37}" destId="{7C8D18C8-E15F-48DB-AA89-FBE6AA513B7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A5955-BD71-4544-8700-5E2AA985C74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ABD88A-DA88-4B7D-804D-46E68FB56334}">
      <dgm:prSet/>
      <dgm:spPr/>
      <dgm:t>
        <a:bodyPr/>
        <a:lstStyle/>
        <a:p>
          <a:r>
            <a:rPr lang="en-US" dirty="0" err="1"/>
            <a:t>DrugBank</a:t>
          </a:r>
          <a:r>
            <a:rPr lang="en-US" dirty="0"/>
            <a:t>: </a:t>
          </a:r>
          <a:endParaRPr lang="en-US" dirty="0" smtClean="0"/>
        </a:p>
        <a:p>
          <a:r>
            <a:rPr lang="en-US" dirty="0" smtClean="0"/>
            <a:t>	Drug-Protein </a:t>
          </a:r>
          <a:r>
            <a:rPr lang="en-US" dirty="0"/>
            <a:t>Interaction, </a:t>
          </a:r>
          <a:endParaRPr lang="en-US" dirty="0" smtClean="0"/>
        </a:p>
        <a:p>
          <a:r>
            <a:rPr lang="en-US" dirty="0" smtClean="0"/>
            <a:t>	Protein-Species </a:t>
          </a:r>
          <a:r>
            <a:rPr lang="en-US" dirty="0"/>
            <a:t>Interaction, </a:t>
          </a:r>
          <a:endParaRPr lang="en-US" dirty="0" smtClean="0"/>
        </a:p>
        <a:p>
          <a:r>
            <a:rPr lang="en-US" dirty="0" smtClean="0"/>
            <a:t>	Drug-Pathway </a:t>
          </a:r>
          <a:r>
            <a:rPr lang="en-US" dirty="0"/>
            <a:t>Interaction, </a:t>
          </a:r>
          <a:endParaRPr lang="en-US" dirty="0" smtClean="0"/>
        </a:p>
        <a:p>
          <a:r>
            <a:rPr lang="en-US" dirty="0" smtClean="0"/>
            <a:t>	Pathway-Pathway </a:t>
          </a:r>
          <a:r>
            <a:rPr lang="en-US" dirty="0"/>
            <a:t>Subject Interaction</a:t>
          </a:r>
          <a:r>
            <a:rPr lang="en-US" dirty="0" smtClean="0"/>
            <a:t>,</a:t>
          </a:r>
        </a:p>
        <a:p>
          <a:r>
            <a:rPr lang="en-US" dirty="0" smtClean="0"/>
            <a:t> 	SMILES </a:t>
          </a:r>
          <a:r>
            <a:rPr lang="en-US" dirty="0"/>
            <a:t>string, </a:t>
          </a:r>
          <a:endParaRPr lang="en-US" dirty="0" smtClean="0"/>
        </a:p>
        <a:p>
          <a:r>
            <a:rPr lang="en-US" dirty="0" smtClean="0"/>
            <a:t>	ATC </a:t>
          </a:r>
          <a:r>
            <a:rPr lang="en-US" dirty="0"/>
            <a:t>code</a:t>
          </a:r>
        </a:p>
      </dgm:t>
    </dgm:pt>
    <dgm:pt modelId="{529A40CC-E501-4F34-8A0A-AE33574B8FDC}" type="parTrans" cxnId="{D4581BBC-D9A1-4120-8424-058D0AB4B413}">
      <dgm:prSet/>
      <dgm:spPr/>
      <dgm:t>
        <a:bodyPr/>
        <a:lstStyle/>
        <a:p>
          <a:endParaRPr lang="en-US"/>
        </a:p>
      </dgm:t>
    </dgm:pt>
    <dgm:pt modelId="{68F0E0FB-066F-42C0-997F-B0C9B2D69F5B}" type="sibTrans" cxnId="{D4581BBC-D9A1-4120-8424-058D0AB4B413}">
      <dgm:prSet/>
      <dgm:spPr/>
      <dgm:t>
        <a:bodyPr/>
        <a:lstStyle/>
        <a:p>
          <a:endParaRPr lang="en-US"/>
        </a:p>
      </dgm:t>
    </dgm:pt>
    <dgm:pt modelId="{70E62413-B414-4728-92B6-4B3716E4A9B1}">
      <dgm:prSet/>
      <dgm:spPr/>
      <dgm:t>
        <a:bodyPr/>
        <a:lstStyle/>
        <a:p>
          <a:r>
            <a:rPr lang="en-US" dirty="0"/>
            <a:t>KEGG: SMILES string and ATC code</a:t>
          </a:r>
        </a:p>
      </dgm:t>
    </dgm:pt>
    <dgm:pt modelId="{93C3F00E-A9D8-481A-B26F-505F64499AB9}" type="parTrans" cxnId="{C3A2A404-7EF5-48C9-B177-792E0017CCE3}">
      <dgm:prSet/>
      <dgm:spPr/>
      <dgm:t>
        <a:bodyPr/>
        <a:lstStyle/>
        <a:p>
          <a:endParaRPr lang="en-US"/>
        </a:p>
      </dgm:t>
    </dgm:pt>
    <dgm:pt modelId="{320A8A0B-4264-4862-87C2-0950132EB5D2}" type="sibTrans" cxnId="{C3A2A404-7EF5-48C9-B177-792E0017CCE3}">
      <dgm:prSet/>
      <dgm:spPr/>
      <dgm:t>
        <a:bodyPr/>
        <a:lstStyle/>
        <a:p>
          <a:endParaRPr lang="en-US"/>
        </a:p>
      </dgm:t>
    </dgm:pt>
    <dgm:pt modelId="{468174C4-793A-4BC6-9E8F-DCB434AE3D8A}">
      <dgm:prSet/>
      <dgm:spPr/>
      <dgm:t>
        <a:bodyPr/>
        <a:lstStyle/>
        <a:p>
          <a:r>
            <a:rPr lang="en-US" dirty="0"/>
            <a:t>DEB2: </a:t>
          </a:r>
          <a:r>
            <a:rPr lang="en-US" dirty="0" smtClean="0"/>
            <a:t>Includes </a:t>
          </a:r>
          <a:r>
            <a:rPr lang="en-US" dirty="0"/>
            <a:t>Drug-Indication information</a:t>
          </a:r>
        </a:p>
      </dgm:t>
    </dgm:pt>
    <dgm:pt modelId="{17CB3B06-8956-4477-A283-8D2F88F295A2}" type="parTrans" cxnId="{70FA88BA-C898-43B1-990A-40C25595C2AC}">
      <dgm:prSet/>
      <dgm:spPr/>
      <dgm:t>
        <a:bodyPr/>
        <a:lstStyle/>
        <a:p>
          <a:endParaRPr lang="en-US"/>
        </a:p>
      </dgm:t>
    </dgm:pt>
    <dgm:pt modelId="{B8A7648C-39A9-49BB-955C-56C16DF2CBBB}" type="sibTrans" cxnId="{70FA88BA-C898-43B1-990A-40C25595C2AC}">
      <dgm:prSet/>
      <dgm:spPr/>
      <dgm:t>
        <a:bodyPr/>
        <a:lstStyle/>
        <a:p>
          <a:endParaRPr lang="en-US"/>
        </a:p>
      </dgm:t>
    </dgm:pt>
    <dgm:pt modelId="{BCD1D055-B5CF-4575-B0E0-D9AA83F2585C}">
      <dgm:prSet/>
      <dgm:spPr/>
      <dgm:t>
        <a:bodyPr/>
        <a:lstStyle/>
        <a:p>
          <a:r>
            <a:rPr lang="en-US" dirty="0"/>
            <a:t>TWOSIDES: Drug-Drug interaction data</a:t>
          </a:r>
        </a:p>
      </dgm:t>
    </dgm:pt>
    <dgm:pt modelId="{111E81B1-5A3A-49FD-A7C2-E663F185B2D9}" type="parTrans" cxnId="{75D02DD8-5EF1-4788-A1A8-63DE0279A441}">
      <dgm:prSet/>
      <dgm:spPr/>
      <dgm:t>
        <a:bodyPr/>
        <a:lstStyle/>
        <a:p>
          <a:endParaRPr lang="en-US"/>
        </a:p>
      </dgm:t>
    </dgm:pt>
    <dgm:pt modelId="{89336B9E-2ED4-4BC6-BA91-30BF3CC5F72A}" type="sibTrans" cxnId="{75D02DD8-5EF1-4788-A1A8-63DE0279A441}">
      <dgm:prSet/>
      <dgm:spPr/>
      <dgm:t>
        <a:bodyPr/>
        <a:lstStyle/>
        <a:p>
          <a:endParaRPr lang="en-US"/>
        </a:p>
      </dgm:t>
    </dgm:pt>
    <dgm:pt modelId="{C03F763D-F204-1E42-9594-A8D06156A7AE}" type="pres">
      <dgm:prSet presAssocID="{DCFA5955-BD71-4544-8700-5E2AA985C7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F27ECF-5697-8444-9066-69F2D56AA819}" type="pres">
      <dgm:prSet presAssocID="{6DABD88A-DA88-4B7D-804D-46E68FB56334}" presName="thickLine" presStyleLbl="alignNode1" presStyleIdx="0" presStyleCnt="4"/>
      <dgm:spPr/>
    </dgm:pt>
    <dgm:pt modelId="{0AE5B75B-A6B1-FA41-803C-FFE6015CE238}" type="pres">
      <dgm:prSet presAssocID="{6DABD88A-DA88-4B7D-804D-46E68FB56334}" presName="horz1" presStyleCnt="0"/>
      <dgm:spPr/>
    </dgm:pt>
    <dgm:pt modelId="{A02A34A6-2152-0147-A4B8-F5BF6A1C14D1}" type="pres">
      <dgm:prSet presAssocID="{6DABD88A-DA88-4B7D-804D-46E68FB56334}" presName="tx1" presStyleLbl="revTx" presStyleIdx="0" presStyleCnt="4" custScaleY="163674"/>
      <dgm:spPr/>
      <dgm:t>
        <a:bodyPr/>
        <a:lstStyle/>
        <a:p>
          <a:endParaRPr lang="en-US"/>
        </a:p>
      </dgm:t>
    </dgm:pt>
    <dgm:pt modelId="{65D7A485-6958-6048-9D12-70F99CD8947D}" type="pres">
      <dgm:prSet presAssocID="{6DABD88A-DA88-4B7D-804D-46E68FB56334}" presName="vert1" presStyleCnt="0"/>
      <dgm:spPr/>
    </dgm:pt>
    <dgm:pt modelId="{12E26B5E-8EA7-6047-B3E1-0022B0B75C54}" type="pres">
      <dgm:prSet presAssocID="{70E62413-B414-4728-92B6-4B3716E4A9B1}" presName="thickLine" presStyleLbl="alignNode1" presStyleIdx="1" presStyleCnt="4"/>
      <dgm:spPr/>
    </dgm:pt>
    <dgm:pt modelId="{83F0B48E-6116-A541-A2A1-4A6228BEE655}" type="pres">
      <dgm:prSet presAssocID="{70E62413-B414-4728-92B6-4B3716E4A9B1}" presName="horz1" presStyleCnt="0"/>
      <dgm:spPr/>
    </dgm:pt>
    <dgm:pt modelId="{D222C19E-D02A-A34D-8657-C661457F7280}" type="pres">
      <dgm:prSet presAssocID="{70E62413-B414-4728-92B6-4B3716E4A9B1}" presName="tx1" presStyleLbl="revTx" presStyleIdx="1" presStyleCnt="4" custScaleY="29324"/>
      <dgm:spPr/>
      <dgm:t>
        <a:bodyPr/>
        <a:lstStyle/>
        <a:p>
          <a:endParaRPr lang="en-US"/>
        </a:p>
      </dgm:t>
    </dgm:pt>
    <dgm:pt modelId="{040A20FD-48C2-7A44-8DDE-EDDB024CA4E7}" type="pres">
      <dgm:prSet presAssocID="{70E62413-B414-4728-92B6-4B3716E4A9B1}" presName="vert1" presStyleCnt="0"/>
      <dgm:spPr/>
    </dgm:pt>
    <dgm:pt modelId="{1A5363CF-1597-3B4D-9242-946E5461251E}" type="pres">
      <dgm:prSet presAssocID="{468174C4-793A-4BC6-9E8F-DCB434AE3D8A}" presName="thickLine" presStyleLbl="alignNode1" presStyleIdx="2" presStyleCnt="4"/>
      <dgm:spPr/>
    </dgm:pt>
    <dgm:pt modelId="{BE452AB4-862A-2C45-AA4C-CA96B53F3298}" type="pres">
      <dgm:prSet presAssocID="{468174C4-793A-4BC6-9E8F-DCB434AE3D8A}" presName="horz1" presStyleCnt="0"/>
      <dgm:spPr/>
    </dgm:pt>
    <dgm:pt modelId="{A7D0B4C6-C558-7E49-8B8F-07423B9EA012}" type="pres">
      <dgm:prSet presAssocID="{468174C4-793A-4BC6-9E8F-DCB434AE3D8A}" presName="tx1" presStyleLbl="revTx" presStyleIdx="2" presStyleCnt="4" custScaleY="34635"/>
      <dgm:spPr/>
      <dgm:t>
        <a:bodyPr/>
        <a:lstStyle/>
        <a:p>
          <a:endParaRPr lang="en-US"/>
        </a:p>
      </dgm:t>
    </dgm:pt>
    <dgm:pt modelId="{E591AC64-3BBB-614D-A5B5-451A953C77F2}" type="pres">
      <dgm:prSet presAssocID="{468174C4-793A-4BC6-9E8F-DCB434AE3D8A}" presName="vert1" presStyleCnt="0"/>
      <dgm:spPr/>
    </dgm:pt>
    <dgm:pt modelId="{649E3964-2E23-6F40-A351-EEDE03272EF3}" type="pres">
      <dgm:prSet presAssocID="{BCD1D055-B5CF-4575-B0E0-D9AA83F2585C}" presName="thickLine" presStyleLbl="alignNode1" presStyleIdx="3" presStyleCnt="4"/>
      <dgm:spPr/>
    </dgm:pt>
    <dgm:pt modelId="{86EDCD1A-8B13-4849-AEDD-22C8C3BBA1D2}" type="pres">
      <dgm:prSet presAssocID="{BCD1D055-B5CF-4575-B0E0-D9AA83F2585C}" presName="horz1" presStyleCnt="0"/>
      <dgm:spPr/>
    </dgm:pt>
    <dgm:pt modelId="{3F9A4FB1-F557-9D4B-B110-218696DA484F}" type="pres">
      <dgm:prSet presAssocID="{BCD1D055-B5CF-4575-B0E0-D9AA83F2585C}" presName="tx1" presStyleLbl="revTx" presStyleIdx="3" presStyleCnt="4" custScaleY="49299"/>
      <dgm:spPr/>
      <dgm:t>
        <a:bodyPr/>
        <a:lstStyle/>
        <a:p>
          <a:endParaRPr lang="en-US"/>
        </a:p>
      </dgm:t>
    </dgm:pt>
    <dgm:pt modelId="{A7DB998B-DCA8-434D-9716-C3BA1B6FD194}" type="pres">
      <dgm:prSet presAssocID="{BCD1D055-B5CF-4575-B0E0-D9AA83F2585C}" presName="vert1" presStyleCnt="0"/>
      <dgm:spPr/>
    </dgm:pt>
  </dgm:ptLst>
  <dgm:cxnLst>
    <dgm:cxn modelId="{9765D673-5058-0D4F-BBDA-268033E43193}" type="presOf" srcId="{6DABD88A-DA88-4B7D-804D-46E68FB56334}" destId="{A02A34A6-2152-0147-A4B8-F5BF6A1C14D1}" srcOrd="0" destOrd="0" presId="urn:microsoft.com/office/officeart/2008/layout/LinedList"/>
    <dgm:cxn modelId="{26BC798C-246B-7E4A-A5AB-67B783A28172}" type="presOf" srcId="{BCD1D055-B5CF-4575-B0E0-D9AA83F2585C}" destId="{3F9A4FB1-F557-9D4B-B110-218696DA484F}" srcOrd="0" destOrd="0" presId="urn:microsoft.com/office/officeart/2008/layout/LinedList"/>
    <dgm:cxn modelId="{C3A2A404-7EF5-48C9-B177-792E0017CCE3}" srcId="{DCFA5955-BD71-4544-8700-5E2AA985C744}" destId="{70E62413-B414-4728-92B6-4B3716E4A9B1}" srcOrd="1" destOrd="0" parTransId="{93C3F00E-A9D8-481A-B26F-505F64499AB9}" sibTransId="{320A8A0B-4264-4862-87C2-0950132EB5D2}"/>
    <dgm:cxn modelId="{F9329CE5-8D99-0946-8F9F-8A66B10C66C9}" type="presOf" srcId="{DCFA5955-BD71-4544-8700-5E2AA985C744}" destId="{C03F763D-F204-1E42-9594-A8D06156A7AE}" srcOrd="0" destOrd="0" presId="urn:microsoft.com/office/officeart/2008/layout/LinedList"/>
    <dgm:cxn modelId="{70FA88BA-C898-43B1-990A-40C25595C2AC}" srcId="{DCFA5955-BD71-4544-8700-5E2AA985C744}" destId="{468174C4-793A-4BC6-9E8F-DCB434AE3D8A}" srcOrd="2" destOrd="0" parTransId="{17CB3B06-8956-4477-A283-8D2F88F295A2}" sibTransId="{B8A7648C-39A9-49BB-955C-56C16DF2CBBB}"/>
    <dgm:cxn modelId="{75D02DD8-5EF1-4788-A1A8-63DE0279A441}" srcId="{DCFA5955-BD71-4544-8700-5E2AA985C744}" destId="{BCD1D055-B5CF-4575-B0E0-D9AA83F2585C}" srcOrd="3" destOrd="0" parTransId="{111E81B1-5A3A-49FD-A7C2-E663F185B2D9}" sibTransId="{89336B9E-2ED4-4BC6-BA91-30BF3CC5F72A}"/>
    <dgm:cxn modelId="{8224CBAE-BDB2-B248-8CF0-F22E9423101B}" type="presOf" srcId="{468174C4-793A-4BC6-9E8F-DCB434AE3D8A}" destId="{A7D0B4C6-C558-7E49-8B8F-07423B9EA012}" srcOrd="0" destOrd="0" presId="urn:microsoft.com/office/officeart/2008/layout/LinedList"/>
    <dgm:cxn modelId="{D4581BBC-D9A1-4120-8424-058D0AB4B413}" srcId="{DCFA5955-BD71-4544-8700-5E2AA985C744}" destId="{6DABD88A-DA88-4B7D-804D-46E68FB56334}" srcOrd="0" destOrd="0" parTransId="{529A40CC-E501-4F34-8A0A-AE33574B8FDC}" sibTransId="{68F0E0FB-066F-42C0-997F-B0C9B2D69F5B}"/>
    <dgm:cxn modelId="{B3DC7285-FCB0-8548-8AE6-89860AD92F2C}" type="presOf" srcId="{70E62413-B414-4728-92B6-4B3716E4A9B1}" destId="{D222C19E-D02A-A34D-8657-C661457F7280}" srcOrd="0" destOrd="0" presId="urn:microsoft.com/office/officeart/2008/layout/LinedList"/>
    <dgm:cxn modelId="{8B6998C4-26C0-7240-BED9-09998ED2A3D3}" type="presParOf" srcId="{C03F763D-F204-1E42-9594-A8D06156A7AE}" destId="{4EF27ECF-5697-8444-9066-69F2D56AA819}" srcOrd="0" destOrd="0" presId="urn:microsoft.com/office/officeart/2008/layout/LinedList"/>
    <dgm:cxn modelId="{43334996-AF92-3F47-AA3A-137CBB3F8FFB}" type="presParOf" srcId="{C03F763D-F204-1E42-9594-A8D06156A7AE}" destId="{0AE5B75B-A6B1-FA41-803C-FFE6015CE238}" srcOrd="1" destOrd="0" presId="urn:microsoft.com/office/officeart/2008/layout/LinedList"/>
    <dgm:cxn modelId="{1E8C9B28-6579-8349-A2A4-EEBF6CE1DEFF}" type="presParOf" srcId="{0AE5B75B-A6B1-FA41-803C-FFE6015CE238}" destId="{A02A34A6-2152-0147-A4B8-F5BF6A1C14D1}" srcOrd="0" destOrd="0" presId="urn:microsoft.com/office/officeart/2008/layout/LinedList"/>
    <dgm:cxn modelId="{E9D71B88-20DD-744F-BB6A-8457F0B4925D}" type="presParOf" srcId="{0AE5B75B-A6B1-FA41-803C-FFE6015CE238}" destId="{65D7A485-6958-6048-9D12-70F99CD8947D}" srcOrd="1" destOrd="0" presId="urn:microsoft.com/office/officeart/2008/layout/LinedList"/>
    <dgm:cxn modelId="{71338750-144B-2C4C-8344-0D27AEA343FD}" type="presParOf" srcId="{C03F763D-F204-1E42-9594-A8D06156A7AE}" destId="{12E26B5E-8EA7-6047-B3E1-0022B0B75C54}" srcOrd="2" destOrd="0" presId="urn:microsoft.com/office/officeart/2008/layout/LinedList"/>
    <dgm:cxn modelId="{58DB565B-B189-6E4F-BF79-7617964FD71A}" type="presParOf" srcId="{C03F763D-F204-1E42-9594-A8D06156A7AE}" destId="{83F0B48E-6116-A541-A2A1-4A6228BEE655}" srcOrd="3" destOrd="0" presId="urn:microsoft.com/office/officeart/2008/layout/LinedList"/>
    <dgm:cxn modelId="{FCF7F271-71A1-CB4B-B653-86DAD4B3D4B8}" type="presParOf" srcId="{83F0B48E-6116-A541-A2A1-4A6228BEE655}" destId="{D222C19E-D02A-A34D-8657-C661457F7280}" srcOrd="0" destOrd="0" presId="urn:microsoft.com/office/officeart/2008/layout/LinedList"/>
    <dgm:cxn modelId="{C06084E0-57B1-EF40-86E4-BFC25CFDCCE3}" type="presParOf" srcId="{83F0B48E-6116-A541-A2A1-4A6228BEE655}" destId="{040A20FD-48C2-7A44-8DDE-EDDB024CA4E7}" srcOrd="1" destOrd="0" presId="urn:microsoft.com/office/officeart/2008/layout/LinedList"/>
    <dgm:cxn modelId="{1DD54D30-D0DD-654D-A036-D544C66AF86A}" type="presParOf" srcId="{C03F763D-F204-1E42-9594-A8D06156A7AE}" destId="{1A5363CF-1597-3B4D-9242-946E5461251E}" srcOrd="4" destOrd="0" presId="urn:microsoft.com/office/officeart/2008/layout/LinedList"/>
    <dgm:cxn modelId="{2ED4694A-8D43-0E46-82F9-5226E35210E9}" type="presParOf" srcId="{C03F763D-F204-1E42-9594-A8D06156A7AE}" destId="{BE452AB4-862A-2C45-AA4C-CA96B53F3298}" srcOrd="5" destOrd="0" presId="urn:microsoft.com/office/officeart/2008/layout/LinedList"/>
    <dgm:cxn modelId="{D5629F53-3813-6348-967A-0682758D81F9}" type="presParOf" srcId="{BE452AB4-862A-2C45-AA4C-CA96B53F3298}" destId="{A7D0B4C6-C558-7E49-8B8F-07423B9EA012}" srcOrd="0" destOrd="0" presId="urn:microsoft.com/office/officeart/2008/layout/LinedList"/>
    <dgm:cxn modelId="{BF3BE5FF-510F-2647-AEF5-933CD2A3AAEC}" type="presParOf" srcId="{BE452AB4-862A-2C45-AA4C-CA96B53F3298}" destId="{E591AC64-3BBB-614D-A5B5-451A953C77F2}" srcOrd="1" destOrd="0" presId="urn:microsoft.com/office/officeart/2008/layout/LinedList"/>
    <dgm:cxn modelId="{B9E0B9F9-4A04-E44C-B25C-B677624085DF}" type="presParOf" srcId="{C03F763D-F204-1E42-9594-A8D06156A7AE}" destId="{649E3964-2E23-6F40-A351-EEDE03272EF3}" srcOrd="6" destOrd="0" presId="urn:microsoft.com/office/officeart/2008/layout/LinedList"/>
    <dgm:cxn modelId="{FCC2F407-BB3A-AA46-BA9E-3FB07D6E98D3}" type="presParOf" srcId="{C03F763D-F204-1E42-9594-A8D06156A7AE}" destId="{86EDCD1A-8B13-4849-AEDD-22C8C3BBA1D2}" srcOrd="7" destOrd="0" presId="urn:microsoft.com/office/officeart/2008/layout/LinedList"/>
    <dgm:cxn modelId="{47D6209D-3DCB-9548-A45D-F88652271331}" type="presParOf" srcId="{86EDCD1A-8B13-4849-AEDD-22C8C3BBA1D2}" destId="{3F9A4FB1-F557-9D4B-B110-218696DA484F}" srcOrd="0" destOrd="0" presId="urn:microsoft.com/office/officeart/2008/layout/LinedList"/>
    <dgm:cxn modelId="{50371517-24EB-004A-A910-3A25D7F5F208}" type="presParOf" srcId="{86EDCD1A-8B13-4849-AEDD-22C8C3BBA1D2}" destId="{A7DB998B-DCA8-434D-9716-C3BA1B6FD1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9B51DE-7EA9-409D-8247-4ADA114B498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523D8C-8715-453F-9760-D5CA6AAFEF4B}">
      <dgm:prSet/>
      <dgm:spPr/>
      <dgm:t>
        <a:bodyPr/>
        <a:lstStyle/>
        <a:p>
          <a:r>
            <a:rPr lang="en-US"/>
            <a:t>Meta-path topological features:</a:t>
          </a:r>
        </a:p>
      </dgm:t>
    </dgm:pt>
    <dgm:pt modelId="{54711D88-614C-4191-84C4-1573FBBBABD2}" type="parTrans" cxnId="{CB8A6842-83C2-4563-B36B-2F3282398D54}">
      <dgm:prSet/>
      <dgm:spPr/>
      <dgm:t>
        <a:bodyPr/>
        <a:lstStyle/>
        <a:p>
          <a:endParaRPr lang="en-US"/>
        </a:p>
      </dgm:t>
    </dgm:pt>
    <dgm:pt modelId="{0DDBC592-24D0-47D2-8B2A-BDAA18C66E5F}" type="sibTrans" cxnId="{CB8A6842-83C2-4563-B36B-2F3282398D54}">
      <dgm:prSet/>
      <dgm:spPr/>
      <dgm:t>
        <a:bodyPr/>
        <a:lstStyle/>
        <a:p>
          <a:endParaRPr lang="en-US"/>
        </a:p>
      </dgm:t>
    </dgm:pt>
    <dgm:pt modelId="{44A766D5-4089-4F05-B4E5-513006BB485B}">
      <dgm:prSet/>
      <dgm:spPr/>
      <dgm:t>
        <a:bodyPr/>
        <a:lstStyle/>
        <a:p>
          <a:r>
            <a:rPr lang="en-US"/>
            <a:t>Computes interconnectedness and relation among drug pairs</a:t>
          </a:r>
        </a:p>
      </dgm:t>
    </dgm:pt>
    <dgm:pt modelId="{AFD77B99-844B-41F7-ABB4-D224A66AA2C1}" type="parTrans" cxnId="{8D77CDE1-A1EF-4705-BF89-4B317B1E042D}">
      <dgm:prSet/>
      <dgm:spPr/>
      <dgm:t>
        <a:bodyPr/>
        <a:lstStyle/>
        <a:p>
          <a:endParaRPr lang="en-US"/>
        </a:p>
      </dgm:t>
    </dgm:pt>
    <dgm:pt modelId="{0642507C-3300-429B-A600-21A668082792}" type="sibTrans" cxnId="{8D77CDE1-A1EF-4705-BF89-4B317B1E042D}">
      <dgm:prSet/>
      <dgm:spPr/>
      <dgm:t>
        <a:bodyPr/>
        <a:lstStyle/>
        <a:p>
          <a:endParaRPr lang="en-US"/>
        </a:p>
      </dgm:t>
    </dgm:pt>
    <dgm:pt modelId="{80964697-2090-4133-ACDF-2F6F5E26BF80}">
      <dgm:prSet/>
      <dgm:spPr/>
      <dgm:t>
        <a:bodyPr/>
        <a:lstStyle/>
        <a:p>
          <a:r>
            <a:rPr lang="en-US" dirty="0"/>
            <a:t>Considers structure and connectivity of network</a:t>
          </a:r>
        </a:p>
      </dgm:t>
    </dgm:pt>
    <dgm:pt modelId="{F296180B-D9A2-4C8B-B83D-E5BF433C8ADE}" type="parTrans" cxnId="{B25816B4-4BA0-4A72-B4B7-9865EC89C157}">
      <dgm:prSet/>
      <dgm:spPr/>
      <dgm:t>
        <a:bodyPr/>
        <a:lstStyle/>
        <a:p>
          <a:endParaRPr lang="en-US"/>
        </a:p>
      </dgm:t>
    </dgm:pt>
    <dgm:pt modelId="{506C0A74-8548-4159-A22F-7A36AB4455A3}" type="sibTrans" cxnId="{B25816B4-4BA0-4A72-B4B7-9865EC89C157}">
      <dgm:prSet/>
      <dgm:spPr/>
      <dgm:t>
        <a:bodyPr/>
        <a:lstStyle/>
        <a:p>
          <a:endParaRPr lang="en-US"/>
        </a:p>
      </dgm:t>
    </dgm:pt>
    <dgm:pt modelId="{0EB8ED67-E481-43E8-BA78-5A80DA3DCD1D}">
      <dgm:prSet/>
      <dgm:spPr/>
      <dgm:t>
        <a:bodyPr/>
        <a:lstStyle/>
        <a:p>
          <a:r>
            <a:rPr lang="en-US"/>
            <a:t>Utilized four topological features</a:t>
          </a:r>
        </a:p>
      </dgm:t>
    </dgm:pt>
    <dgm:pt modelId="{9311542B-8426-477D-A712-8387CCA3B66D}" type="parTrans" cxnId="{E4F0C20A-ADEA-469F-B066-1E4BA8D7FCC9}">
      <dgm:prSet/>
      <dgm:spPr/>
      <dgm:t>
        <a:bodyPr/>
        <a:lstStyle/>
        <a:p>
          <a:endParaRPr lang="en-US"/>
        </a:p>
      </dgm:t>
    </dgm:pt>
    <dgm:pt modelId="{38F61FF7-6F14-4A7D-992F-2250EB7B09C6}" type="sibTrans" cxnId="{E4F0C20A-ADEA-469F-B066-1E4BA8D7FCC9}">
      <dgm:prSet/>
      <dgm:spPr/>
      <dgm:t>
        <a:bodyPr/>
        <a:lstStyle/>
        <a:p>
          <a:endParaRPr lang="en-US"/>
        </a:p>
      </dgm:t>
    </dgm:pt>
    <dgm:pt modelId="{6B1807EA-1DD9-4811-8EAE-C7E20688A971}">
      <dgm:prSet/>
      <dgm:spPr/>
      <dgm:t>
        <a:bodyPr/>
        <a:lstStyle/>
        <a:p>
          <a:r>
            <a:rPr lang="en-US" dirty="0"/>
            <a:t>Path count: number of paths following a given meta-path</a:t>
          </a:r>
        </a:p>
      </dgm:t>
    </dgm:pt>
    <dgm:pt modelId="{C1F31774-F7DF-41E8-896D-ADF67D88D3F9}" type="parTrans" cxnId="{AEA82620-DCAC-4F72-912D-037B1D109B64}">
      <dgm:prSet/>
      <dgm:spPr/>
      <dgm:t>
        <a:bodyPr/>
        <a:lstStyle/>
        <a:p>
          <a:endParaRPr lang="en-US"/>
        </a:p>
      </dgm:t>
    </dgm:pt>
    <dgm:pt modelId="{5701FE6F-98A2-4A8E-AD78-729981E81582}" type="sibTrans" cxnId="{AEA82620-DCAC-4F72-912D-037B1D109B64}">
      <dgm:prSet/>
      <dgm:spPr/>
      <dgm:t>
        <a:bodyPr/>
        <a:lstStyle/>
        <a:p>
          <a:endParaRPr lang="en-US"/>
        </a:p>
      </dgm:t>
    </dgm:pt>
    <dgm:pt modelId="{9F12B64B-DCCF-4A32-B5DF-17893C265CFC}">
      <dgm:prSet/>
      <dgm:spPr/>
      <dgm:t>
        <a:bodyPr/>
        <a:lstStyle/>
        <a:p>
          <a:r>
            <a:rPr lang="en-US" dirty="0"/>
            <a:t>Normalized path count: path count between two entities divided by total connectivity of each entity instance</a:t>
          </a:r>
        </a:p>
      </dgm:t>
    </dgm:pt>
    <dgm:pt modelId="{EBFC5371-13C7-4F5A-8D83-E03DCCF73C27}" type="parTrans" cxnId="{A9F364A4-98C4-46CF-B88F-9B8D32875ED9}">
      <dgm:prSet/>
      <dgm:spPr/>
      <dgm:t>
        <a:bodyPr/>
        <a:lstStyle/>
        <a:p>
          <a:endParaRPr lang="en-US"/>
        </a:p>
      </dgm:t>
    </dgm:pt>
    <dgm:pt modelId="{3FE5EC65-529B-408B-9DF6-A3CE094F70CA}" type="sibTrans" cxnId="{A9F364A4-98C4-46CF-B88F-9B8D32875ED9}">
      <dgm:prSet/>
      <dgm:spPr/>
      <dgm:t>
        <a:bodyPr/>
        <a:lstStyle/>
        <a:p>
          <a:endParaRPr lang="en-US"/>
        </a:p>
      </dgm:t>
    </dgm:pt>
    <dgm:pt modelId="{12C5FA8F-86D2-4C02-80D9-5CDA150FAD40}">
      <dgm:prSet/>
      <dgm:spPr/>
      <dgm:t>
        <a:bodyPr/>
        <a:lstStyle/>
        <a:p>
          <a:r>
            <a:rPr lang="en-US"/>
            <a:t>Random Walk: </a:t>
          </a:r>
        </a:p>
      </dgm:t>
    </dgm:pt>
    <dgm:pt modelId="{C1B56D7E-81ED-45E8-8A55-442FFFF53A87}" type="parTrans" cxnId="{CA22C3D8-4AA0-4B82-95BF-4050EAB010F7}">
      <dgm:prSet/>
      <dgm:spPr/>
      <dgm:t>
        <a:bodyPr/>
        <a:lstStyle/>
        <a:p>
          <a:endParaRPr lang="en-US"/>
        </a:p>
      </dgm:t>
    </dgm:pt>
    <dgm:pt modelId="{D4754D3E-D5AA-4763-872F-A610B91F24DD}" type="sibTrans" cxnId="{CA22C3D8-4AA0-4B82-95BF-4050EAB010F7}">
      <dgm:prSet/>
      <dgm:spPr/>
      <dgm:t>
        <a:bodyPr/>
        <a:lstStyle/>
        <a:p>
          <a:endParaRPr lang="en-US"/>
        </a:p>
      </dgm:t>
    </dgm:pt>
    <dgm:pt modelId="{855EE7CF-9957-429E-9ED3-2E9B525218D4}">
      <dgm:prSet/>
      <dgm:spPr/>
      <dgm:t>
        <a:bodyPr/>
        <a:lstStyle/>
        <a:p>
          <a:r>
            <a:rPr lang="en-US"/>
            <a:t>Random one-way walk</a:t>
          </a:r>
        </a:p>
      </dgm:t>
    </dgm:pt>
    <dgm:pt modelId="{A8ECE318-9D3D-43C4-8838-DA6F55A9E2A5}" type="parTrans" cxnId="{5D6F2081-3483-4C32-B911-A17D5AF2A4ED}">
      <dgm:prSet/>
      <dgm:spPr/>
      <dgm:t>
        <a:bodyPr/>
        <a:lstStyle/>
        <a:p>
          <a:endParaRPr lang="en-US"/>
        </a:p>
      </dgm:t>
    </dgm:pt>
    <dgm:pt modelId="{EB202BCB-1667-4BB2-88AD-B3240E6A9E07}" type="sibTrans" cxnId="{5D6F2081-3483-4C32-B911-A17D5AF2A4ED}">
      <dgm:prSet/>
      <dgm:spPr/>
      <dgm:t>
        <a:bodyPr/>
        <a:lstStyle/>
        <a:p>
          <a:endParaRPr lang="en-US"/>
        </a:p>
      </dgm:t>
    </dgm:pt>
    <dgm:pt modelId="{D4DB96F2-D958-4AD4-B0FF-A1E6239F09A9}">
      <dgm:prSet/>
      <dgm:spPr/>
      <dgm:t>
        <a:bodyPr/>
        <a:lstStyle/>
        <a:p>
          <a:r>
            <a:rPr lang="en-US" dirty="0"/>
            <a:t>Number of path instances between two entities divided by total connectivity of one entity instance</a:t>
          </a:r>
        </a:p>
      </dgm:t>
    </dgm:pt>
    <dgm:pt modelId="{FA999BD5-1DE7-4D57-B134-7ACC619C4570}" type="parTrans" cxnId="{21D0EAB6-CEF8-4000-A3EF-57EE53B1544F}">
      <dgm:prSet/>
      <dgm:spPr/>
      <dgm:t>
        <a:bodyPr/>
        <a:lstStyle/>
        <a:p>
          <a:endParaRPr lang="en-US"/>
        </a:p>
      </dgm:t>
    </dgm:pt>
    <dgm:pt modelId="{0581CA10-DC66-4DD0-9DBA-C6DDA21C830B}" type="sibTrans" cxnId="{21D0EAB6-CEF8-4000-A3EF-57EE53B1544F}">
      <dgm:prSet/>
      <dgm:spPr/>
      <dgm:t>
        <a:bodyPr/>
        <a:lstStyle/>
        <a:p>
          <a:endParaRPr lang="en-US"/>
        </a:p>
      </dgm:t>
    </dgm:pt>
    <dgm:pt modelId="{5B2EB967-C1AE-481B-BAD8-18CCE27FDF80}">
      <dgm:prSet/>
      <dgm:spPr/>
      <dgm:t>
        <a:bodyPr/>
        <a:lstStyle/>
        <a:p>
          <a:r>
            <a:rPr lang="en-US" dirty="0"/>
            <a:t>Symmetric Random Walk:</a:t>
          </a:r>
        </a:p>
      </dgm:t>
    </dgm:pt>
    <dgm:pt modelId="{7952017B-622B-4BED-9B60-455814400A4E}" type="parTrans" cxnId="{162EE290-A76C-47AB-AC02-2935B6293FE1}">
      <dgm:prSet/>
      <dgm:spPr/>
      <dgm:t>
        <a:bodyPr/>
        <a:lstStyle/>
        <a:p>
          <a:endParaRPr lang="en-US"/>
        </a:p>
      </dgm:t>
    </dgm:pt>
    <dgm:pt modelId="{CE7EDFC4-D6B0-4005-BBC1-4CE38CB73824}" type="sibTrans" cxnId="{162EE290-A76C-47AB-AC02-2935B6293FE1}">
      <dgm:prSet/>
      <dgm:spPr/>
      <dgm:t>
        <a:bodyPr/>
        <a:lstStyle/>
        <a:p>
          <a:endParaRPr lang="en-US"/>
        </a:p>
      </dgm:t>
    </dgm:pt>
    <dgm:pt modelId="{3C6B1281-E746-4F5B-B1A6-015B91C1504D}">
      <dgm:prSet/>
      <dgm:spPr/>
      <dgm:t>
        <a:bodyPr/>
        <a:lstStyle/>
        <a:p>
          <a:r>
            <a:rPr lang="en-US" dirty="0"/>
            <a:t>Random two-way walk</a:t>
          </a:r>
        </a:p>
      </dgm:t>
    </dgm:pt>
    <dgm:pt modelId="{315BE3CB-7678-43C7-A938-D19580C4924D}" type="parTrans" cxnId="{B849C2A6-00DD-405D-9E42-7970A4D663E6}">
      <dgm:prSet/>
      <dgm:spPr/>
      <dgm:t>
        <a:bodyPr/>
        <a:lstStyle/>
        <a:p>
          <a:endParaRPr lang="en-US"/>
        </a:p>
      </dgm:t>
    </dgm:pt>
    <dgm:pt modelId="{B10A9619-5E20-4D4B-9E44-2A829F4BC134}" type="sibTrans" cxnId="{B849C2A6-00DD-405D-9E42-7970A4D663E6}">
      <dgm:prSet/>
      <dgm:spPr/>
      <dgm:t>
        <a:bodyPr/>
        <a:lstStyle/>
        <a:p>
          <a:endParaRPr lang="en-US"/>
        </a:p>
      </dgm:t>
    </dgm:pt>
    <dgm:pt modelId="{36C19AD2-DE58-41C7-B96F-3CF523DB7367}">
      <dgm:prSet/>
      <dgm:spPr/>
      <dgm:t>
        <a:bodyPr/>
        <a:lstStyle/>
        <a:p>
          <a:r>
            <a:rPr lang="en-US" dirty="0"/>
            <a:t>Considers connectivity of both entity instances</a:t>
          </a:r>
        </a:p>
      </dgm:t>
    </dgm:pt>
    <dgm:pt modelId="{5186BA65-99CF-4727-A3A9-2414E0E2E556}" type="parTrans" cxnId="{B3FFAF0C-FD4E-4EB9-A807-272BA070C6A5}">
      <dgm:prSet/>
      <dgm:spPr/>
      <dgm:t>
        <a:bodyPr/>
        <a:lstStyle/>
        <a:p>
          <a:endParaRPr lang="en-US"/>
        </a:p>
      </dgm:t>
    </dgm:pt>
    <dgm:pt modelId="{B68B3369-3FF4-40AB-9F0E-D673F6EC7671}" type="sibTrans" cxnId="{B3FFAF0C-FD4E-4EB9-A807-272BA070C6A5}">
      <dgm:prSet/>
      <dgm:spPr/>
      <dgm:t>
        <a:bodyPr/>
        <a:lstStyle/>
        <a:p>
          <a:endParaRPr lang="en-US"/>
        </a:p>
      </dgm:t>
    </dgm:pt>
    <dgm:pt modelId="{964A722E-C6C6-0340-BBB6-3E62EFA8D96E}" type="pres">
      <dgm:prSet presAssocID="{C99B51DE-7EA9-409D-8247-4ADA114B49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63C739-C330-7B44-AC92-BDC821FB52A4}" type="pres">
      <dgm:prSet presAssocID="{AE523D8C-8715-453F-9760-D5CA6AAFEF4B}" presName="parentLin" presStyleCnt="0"/>
      <dgm:spPr/>
    </dgm:pt>
    <dgm:pt modelId="{755CFCDD-CBCC-5C43-8B80-9878C0FA5C7C}" type="pres">
      <dgm:prSet presAssocID="{AE523D8C-8715-453F-9760-D5CA6AAFEF4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B2B051F-F7AA-714C-BD8F-BA0ED3AB2C35}" type="pres">
      <dgm:prSet presAssocID="{AE523D8C-8715-453F-9760-D5CA6AAFEF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FA27E-5061-794F-A2BF-6FFE5E1B627E}" type="pres">
      <dgm:prSet presAssocID="{AE523D8C-8715-453F-9760-D5CA6AAFEF4B}" presName="negativeSpace" presStyleCnt="0"/>
      <dgm:spPr/>
    </dgm:pt>
    <dgm:pt modelId="{BBB4AF87-E62B-A84F-8C82-8D8CA26D2A5E}" type="pres">
      <dgm:prSet presAssocID="{AE523D8C-8715-453F-9760-D5CA6AAFEF4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CDF6F-005E-2043-8F17-D1FD003CC188}" type="pres">
      <dgm:prSet presAssocID="{0DDBC592-24D0-47D2-8B2A-BDAA18C66E5F}" presName="spaceBetweenRectangles" presStyleCnt="0"/>
      <dgm:spPr/>
    </dgm:pt>
    <dgm:pt modelId="{655DAEFE-486C-3D4D-B40E-3493C5B156D9}" type="pres">
      <dgm:prSet presAssocID="{0EB8ED67-E481-43E8-BA78-5A80DA3DCD1D}" presName="parentLin" presStyleCnt="0"/>
      <dgm:spPr/>
    </dgm:pt>
    <dgm:pt modelId="{0E90C12B-9766-B648-8757-F23AAC1A7812}" type="pres">
      <dgm:prSet presAssocID="{0EB8ED67-E481-43E8-BA78-5A80DA3DCD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9481E8D-2945-5B4F-9FE9-D5064F888C99}" type="pres">
      <dgm:prSet presAssocID="{0EB8ED67-E481-43E8-BA78-5A80DA3DCD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0BFD8-83D2-F84F-9931-5013F641EB61}" type="pres">
      <dgm:prSet presAssocID="{0EB8ED67-E481-43E8-BA78-5A80DA3DCD1D}" presName="negativeSpace" presStyleCnt="0"/>
      <dgm:spPr/>
    </dgm:pt>
    <dgm:pt modelId="{BFD42022-A509-674F-A8DC-B48B77E86C49}" type="pres">
      <dgm:prSet presAssocID="{0EB8ED67-E481-43E8-BA78-5A80DA3DCD1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E24FB-0BAA-1F4A-BCCE-55C90B83E164}" type="presOf" srcId="{D4DB96F2-D958-4AD4-B0FF-A1E6239F09A9}" destId="{BFD42022-A509-674F-A8DC-B48B77E86C49}" srcOrd="0" destOrd="4" presId="urn:microsoft.com/office/officeart/2005/8/layout/list1"/>
    <dgm:cxn modelId="{162EE290-A76C-47AB-AC02-2935B6293FE1}" srcId="{0EB8ED67-E481-43E8-BA78-5A80DA3DCD1D}" destId="{5B2EB967-C1AE-481B-BAD8-18CCE27FDF80}" srcOrd="3" destOrd="0" parTransId="{7952017B-622B-4BED-9B60-455814400A4E}" sibTransId="{CE7EDFC4-D6B0-4005-BBC1-4CE38CB73824}"/>
    <dgm:cxn modelId="{78DAB46C-41C9-0549-AF74-8475C7DDD0AA}" type="presOf" srcId="{0EB8ED67-E481-43E8-BA78-5A80DA3DCD1D}" destId="{0E90C12B-9766-B648-8757-F23AAC1A7812}" srcOrd="0" destOrd="0" presId="urn:microsoft.com/office/officeart/2005/8/layout/list1"/>
    <dgm:cxn modelId="{E4F0C20A-ADEA-469F-B066-1E4BA8D7FCC9}" srcId="{C99B51DE-7EA9-409D-8247-4ADA114B498A}" destId="{0EB8ED67-E481-43E8-BA78-5A80DA3DCD1D}" srcOrd="1" destOrd="0" parTransId="{9311542B-8426-477D-A712-8387CCA3B66D}" sibTransId="{38F61FF7-6F14-4A7D-992F-2250EB7B09C6}"/>
    <dgm:cxn modelId="{003002A1-BCCD-9041-935A-7F4F62948D1E}" type="presOf" srcId="{6B1807EA-1DD9-4811-8EAE-C7E20688A971}" destId="{BFD42022-A509-674F-A8DC-B48B77E86C49}" srcOrd="0" destOrd="0" presId="urn:microsoft.com/office/officeart/2005/8/layout/list1"/>
    <dgm:cxn modelId="{A899EC5C-EAC9-B343-807C-67EA10C09432}" type="presOf" srcId="{AE523D8C-8715-453F-9760-D5CA6AAFEF4B}" destId="{CB2B051F-F7AA-714C-BD8F-BA0ED3AB2C35}" srcOrd="1" destOrd="0" presId="urn:microsoft.com/office/officeart/2005/8/layout/list1"/>
    <dgm:cxn modelId="{43DB5C17-0673-E543-95B9-7CF4A47D4C15}" type="presOf" srcId="{9F12B64B-DCCF-4A32-B5DF-17893C265CFC}" destId="{BFD42022-A509-674F-A8DC-B48B77E86C49}" srcOrd="0" destOrd="1" presId="urn:microsoft.com/office/officeart/2005/8/layout/list1"/>
    <dgm:cxn modelId="{582809B8-3857-7146-AAE6-9E1C9EA7B973}" type="presOf" srcId="{36C19AD2-DE58-41C7-B96F-3CF523DB7367}" destId="{BFD42022-A509-674F-A8DC-B48B77E86C49}" srcOrd="0" destOrd="7" presId="urn:microsoft.com/office/officeart/2005/8/layout/list1"/>
    <dgm:cxn modelId="{AEA82620-DCAC-4F72-912D-037B1D109B64}" srcId="{0EB8ED67-E481-43E8-BA78-5A80DA3DCD1D}" destId="{6B1807EA-1DD9-4811-8EAE-C7E20688A971}" srcOrd="0" destOrd="0" parTransId="{C1F31774-F7DF-41E8-896D-ADF67D88D3F9}" sibTransId="{5701FE6F-98A2-4A8E-AD78-729981E81582}"/>
    <dgm:cxn modelId="{B25816B4-4BA0-4A72-B4B7-9865EC89C157}" srcId="{AE523D8C-8715-453F-9760-D5CA6AAFEF4B}" destId="{80964697-2090-4133-ACDF-2F6F5E26BF80}" srcOrd="1" destOrd="0" parTransId="{F296180B-D9A2-4C8B-B83D-E5BF433C8ADE}" sibTransId="{506C0A74-8548-4159-A22F-7A36AB4455A3}"/>
    <dgm:cxn modelId="{2046037A-82BD-0742-A78F-633D66336929}" type="presOf" srcId="{44A766D5-4089-4F05-B4E5-513006BB485B}" destId="{BBB4AF87-E62B-A84F-8C82-8D8CA26D2A5E}" srcOrd="0" destOrd="0" presId="urn:microsoft.com/office/officeart/2005/8/layout/list1"/>
    <dgm:cxn modelId="{7F2A524E-F613-2F4A-AD43-D3BC99CB1FB2}" type="presOf" srcId="{12C5FA8F-86D2-4C02-80D9-5CDA150FAD40}" destId="{BFD42022-A509-674F-A8DC-B48B77E86C49}" srcOrd="0" destOrd="2" presId="urn:microsoft.com/office/officeart/2005/8/layout/list1"/>
    <dgm:cxn modelId="{1D8AE190-2B14-134D-80D7-BC9E20D21152}" type="presOf" srcId="{3C6B1281-E746-4F5B-B1A6-015B91C1504D}" destId="{BFD42022-A509-674F-A8DC-B48B77E86C49}" srcOrd="0" destOrd="6" presId="urn:microsoft.com/office/officeart/2005/8/layout/list1"/>
    <dgm:cxn modelId="{A9F364A4-98C4-46CF-B88F-9B8D32875ED9}" srcId="{0EB8ED67-E481-43E8-BA78-5A80DA3DCD1D}" destId="{9F12B64B-DCCF-4A32-B5DF-17893C265CFC}" srcOrd="1" destOrd="0" parTransId="{EBFC5371-13C7-4F5A-8D83-E03DCCF73C27}" sibTransId="{3FE5EC65-529B-408B-9DF6-A3CE094F70CA}"/>
    <dgm:cxn modelId="{625C7A1E-4DC4-2449-A605-73B9F19A50D2}" type="presOf" srcId="{AE523D8C-8715-453F-9760-D5CA6AAFEF4B}" destId="{755CFCDD-CBCC-5C43-8B80-9878C0FA5C7C}" srcOrd="0" destOrd="0" presId="urn:microsoft.com/office/officeart/2005/8/layout/list1"/>
    <dgm:cxn modelId="{6D86F46E-6D7A-3243-9CE5-B28CE5740C96}" type="presOf" srcId="{80964697-2090-4133-ACDF-2F6F5E26BF80}" destId="{BBB4AF87-E62B-A84F-8C82-8D8CA26D2A5E}" srcOrd="0" destOrd="1" presId="urn:microsoft.com/office/officeart/2005/8/layout/list1"/>
    <dgm:cxn modelId="{B849C2A6-00DD-405D-9E42-7970A4D663E6}" srcId="{5B2EB967-C1AE-481B-BAD8-18CCE27FDF80}" destId="{3C6B1281-E746-4F5B-B1A6-015B91C1504D}" srcOrd="0" destOrd="0" parTransId="{315BE3CB-7678-43C7-A938-D19580C4924D}" sibTransId="{B10A9619-5E20-4D4B-9E44-2A829F4BC134}"/>
    <dgm:cxn modelId="{924A4E3A-9C33-3B4C-88CD-20A4C1C1BDC4}" type="presOf" srcId="{C99B51DE-7EA9-409D-8247-4ADA114B498A}" destId="{964A722E-C6C6-0340-BBB6-3E62EFA8D96E}" srcOrd="0" destOrd="0" presId="urn:microsoft.com/office/officeart/2005/8/layout/list1"/>
    <dgm:cxn modelId="{5D6F2081-3483-4C32-B911-A17D5AF2A4ED}" srcId="{12C5FA8F-86D2-4C02-80D9-5CDA150FAD40}" destId="{855EE7CF-9957-429E-9ED3-2E9B525218D4}" srcOrd="0" destOrd="0" parTransId="{A8ECE318-9D3D-43C4-8838-DA6F55A9E2A5}" sibTransId="{EB202BCB-1667-4BB2-88AD-B3240E6A9E07}"/>
    <dgm:cxn modelId="{8D77CDE1-A1EF-4705-BF89-4B317B1E042D}" srcId="{AE523D8C-8715-453F-9760-D5CA6AAFEF4B}" destId="{44A766D5-4089-4F05-B4E5-513006BB485B}" srcOrd="0" destOrd="0" parTransId="{AFD77B99-844B-41F7-ABB4-D224A66AA2C1}" sibTransId="{0642507C-3300-429B-A600-21A668082792}"/>
    <dgm:cxn modelId="{CA22C3D8-4AA0-4B82-95BF-4050EAB010F7}" srcId="{0EB8ED67-E481-43E8-BA78-5A80DA3DCD1D}" destId="{12C5FA8F-86D2-4C02-80D9-5CDA150FAD40}" srcOrd="2" destOrd="0" parTransId="{C1B56D7E-81ED-45E8-8A55-442FFFF53A87}" sibTransId="{D4754D3E-D5AA-4763-872F-A610B91F24DD}"/>
    <dgm:cxn modelId="{B3FFAF0C-FD4E-4EB9-A807-272BA070C6A5}" srcId="{5B2EB967-C1AE-481B-BAD8-18CCE27FDF80}" destId="{36C19AD2-DE58-41C7-B96F-3CF523DB7367}" srcOrd="1" destOrd="0" parTransId="{5186BA65-99CF-4727-A3A9-2414E0E2E556}" sibTransId="{B68B3369-3FF4-40AB-9F0E-D673F6EC7671}"/>
    <dgm:cxn modelId="{21D0EAB6-CEF8-4000-A3EF-57EE53B1544F}" srcId="{12C5FA8F-86D2-4C02-80D9-5CDA150FAD40}" destId="{D4DB96F2-D958-4AD4-B0FF-A1E6239F09A9}" srcOrd="1" destOrd="0" parTransId="{FA999BD5-1DE7-4D57-B134-7ACC619C4570}" sibTransId="{0581CA10-DC66-4DD0-9DBA-C6DDA21C830B}"/>
    <dgm:cxn modelId="{E0842D84-DD76-9142-8D87-A6A4B8C842ED}" type="presOf" srcId="{0EB8ED67-E481-43E8-BA78-5A80DA3DCD1D}" destId="{E9481E8D-2945-5B4F-9FE9-D5064F888C99}" srcOrd="1" destOrd="0" presId="urn:microsoft.com/office/officeart/2005/8/layout/list1"/>
    <dgm:cxn modelId="{CB8A6842-83C2-4563-B36B-2F3282398D54}" srcId="{C99B51DE-7EA9-409D-8247-4ADA114B498A}" destId="{AE523D8C-8715-453F-9760-D5CA6AAFEF4B}" srcOrd="0" destOrd="0" parTransId="{54711D88-614C-4191-84C4-1573FBBBABD2}" sibTransId="{0DDBC592-24D0-47D2-8B2A-BDAA18C66E5F}"/>
    <dgm:cxn modelId="{CF0A2B6E-D7D0-6445-9AC9-7834E790B11A}" type="presOf" srcId="{855EE7CF-9957-429E-9ED3-2E9B525218D4}" destId="{BFD42022-A509-674F-A8DC-B48B77E86C49}" srcOrd="0" destOrd="3" presId="urn:microsoft.com/office/officeart/2005/8/layout/list1"/>
    <dgm:cxn modelId="{266E2AA2-301C-CC41-A0E0-2601AA13386E}" type="presOf" srcId="{5B2EB967-C1AE-481B-BAD8-18CCE27FDF80}" destId="{BFD42022-A509-674F-A8DC-B48B77E86C49}" srcOrd="0" destOrd="5" presId="urn:microsoft.com/office/officeart/2005/8/layout/list1"/>
    <dgm:cxn modelId="{E56AE4CF-5C9F-9C47-826C-45295A128C66}" type="presParOf" srcId="{964A722E-C6C6-0340-BBB6-3E62EFA8D96E}" destId="{8263C739-C330-7B44-AC92-BDC821FB52A4}" srcOrd="0" destOrd="0" presId="urn:microsoft.com/office/officeart/2005/8/layout/list1"/>
    <dgm:cxn modelId="{2995EEC0-29B3-414A-8CA6-1A5983FBFD16}" type="presParOf" srcId="{8263C739-C330-7B44-AC92-BDC821FB52A4}" destId="{755CFCDD-CBCC-5C43-8B80-9878C0FA5C7C}" srcOrd="0" destOrd="0" presId="urn:microsoft.com/office/officeart/2005/8/layout/list1"/>
    <dgm:cxn modelId="{0D8F688B-5B28-AF4E-BD8D-2DD76D1816E3}" type="presParOf" srcId="{8263C739-C330-7B44-AC92-BDC821FB52A4}" destId="{CB2B051F-F7AA-714C-BD8F-BA0ED3AB2C35}" srcOrd="1" destOrd="0" presId="urn:microsoft.com/office/officeart/2005/8/layout/list1"/>
    <dgm:cxn modelId="{E3DABE1B-DEC9-8447-A61E-0094C7818DF5}" type="presParOf" srcId="{964A722E-C6C6-0340-BBB6-3E62EFA8D96E}" destId="{381FA27E-5061-794F-A2BF-6FFE5E1B627E}" srcOrd="1" destOrd="0" presId="urn:microsoft.com/office/officeart/2005/8/layout/list1"/>
    <dgm:cxn modelId="{B2926764-66F8-034A-8FA0-AC5BA1957CA9}" type="presParOf" srcId="{964A722E-C6C6-0340-BBB6-3E62EFA8D96E}" destId="{BBB4AF87-E62B-A84F-8C82-8D8CA26D2A5E}" srcOrd="2" destOrd="0" presId="urn:microsoft.com/office/officeart/2005/8/layout/list1"/>
    <dgm:cxn modelId="{784204CF-9DD4-0042-85F3-A65A24A3D118}" type="presParOf" srcId="{964A722E-C6C6-0340-BBB6-3E62EFA8D96E}" destId="{687CDF6F-005E-2043-8F17-D1FD003CC188}" srcOrd="3" destOrd="0" presId="urn:microsoft.com/office/officeart/2005/8/layout/list1"/>
    <dgm:cxn modelId="{D0719753-16C8-484B-A929-131945383F1F}" type="presParOf" srcId="{964A722E-C6C6-0340-BBB6-3E62EFA8D96E}" destId="{655DAEFE-486C-3D4D-B40E-3493C5B156D9}" srcOrd="4" destOrd="0" presId="urn:microsoft.com/office/officeart/2005/8/layout/list1"/>
    <dgm:cxn modelId="{D97E6C60-2EC1-0D49-AF71-27779E0E9AEA}" type="presParOf" srcId="{655DAEFE-486C-3D4D-B40E-3493C5B156D9}" destId="{0E90C12B-9766-B648-8757-F23AAC1A7812}" srcOrd="0" destOrd="0" presId="urn:microsoft.com/office/officeart/2005/8/layout/list1"/>
    <dgm:cxn modelId="{68537FA9-ACC4-834B-B681-A65A68BC2F76}" type="presParOf" srcId="{655DAEFE-486C-3D4D-B40E-3493C5B156D9}" destId="{E9481E8D-2945-5B4F-9FE9-D5064F888C99}" srcOrd="1" destOrd="0" presId="urn:microsoft.com/office/officeart/2005/8/layout/list1"/>
    <dgm:cxn modelId="{4EF6899C-7F48-2D40-B6A8-2B97B3E21012}" type="presParOf" srcId="{964A722E-C6C6-0340-BBB6-3E62EFA8D96E}" destId="{2870BFD8-83D2-F84F-9931-5013F641EB61}" srcOrd="5" destOrd="0" presId="urn:microsoft.com/office/officeart/2005/8/layout/list1"/>
    <dgm:cxn modelId="{2DB8F12C-EA47-2549-9A46-82915176170A}" type="presParOf" srcId="{964A722E-C6C6-0340-BBB6-3E62EFA8D96E}" destId="{BFD42022-A509-674F-A8DC-B48B77E86C4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1C219B-97D5-422F-A840-A97D183ADE1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C6D199-E6F0-4778-9029-1E120DAA6F84}">
      <dgm:prSet/>
      <dgm:spPr/>
      <dgm:t>
        <a:bodyPr/>
        <a:lstStyle/>
        <a:p>
          <a:r>
            <a:rPr lang="en-US" dirty="0" smtClean="0"/>
            <a:t>link prediction: predicts </a:t>
          </a:r>
          <a:r>
            <a:rPr lang="en-US" dirty="0"/>
            <a:t>whether drug pairs interact or not</a:t>
          </a:r>
        </a:p>
      </dgm:t>
    </dgm:pt>
    <dgm:pt modelId="{78679F0C-AD6B-4947-9F73-77D6EDF56943}" type="parTrans" cxnId="{116A6C06-5CE7-48BE-9881-AB1A2F4469F4}">
      <dgm:prSet/>
      <dgm:spPr/>
      <dgm:t>
        <a:bodyPr/>
        <a:lstStyle/>
        <a:p>
          <a:endParaRPr lang="en-US"/>
        </a:p>
      </dgm:t>
    </dgm:pt>
    <dgm:pt modelId="{49169000-4CA8-4B50-98C2-91856370B386}" type="sibTrans" cxnId="{116A6C06-5CE7-48BE-9881-AB1A2F4469F4}">
      <dgm:prSet/>
      <dgm:spPr/>
      <dgm:t>
        <a:bodyPr/>
        <a:lstStyle/>
        <a:p>
          <a:endParaRPr lang="en-US"/>
        </a:p>
      </dgm:t>
    </dgm:pt>
    <dgm:pt modelId="{B34C116C-BA57-455E-9065-107239B1A34A}">
      <dgm:prSet custT="1"/>
      <dgm:spPr/>
      <dgm:t>
        <a:bodyPr/>
        <a:lstStyle/>
        <a:p>
          <a:r>
            <a:rPr lang="en-US" sz="3100" dirty="0"/>
            <a:t>experimented with different ML algorithms </a:t>
          </a:r>
          <a:r>
            <a:rPr lang="en-US" sz="2000" dirty="0"/>
            <a:t>(SVM, Logistic Regression, Random Forest and Neural network)</a:t>
          </a:r>
        </a:p>
      </dgm:t>
    </dgm:pt>
    <dgm:pt modelId="{D7715536-E01B-4243-87A5-A3B4F1AAAA2E}" type="parTrans" cxnId="{5D585B2E-3D91-4F50-BF6A-CC888B1BC98D}">
      <dgm:prSet/>
      <dgm:spPr/>
      <dgm:t>
        <a:bodyPr/>
        <a:lstStyle/>
        <a:p>
          <a:endParaRPr lang="en-US"/>
        </a:p>
      </dgm:t>
    </dgm:pt>
    <dgm:pt modelId="{05DDD9CB-71D8-4A47-9944-E7D4CFCFA858}" type="sibTrans" cxnId="{5D585B2E-3D91-4F50-BF6A-CC888B1BC98D}">
      <dgm:prSet/>
      <dgm:spPr/>
      <dgm:t>
        <a:bodyPr/>
        <a:lstStyle/>
        <a:p>
          <a:endParaRPr lang="en-US"/>
        </a:p>
      </dgm:t>
    </dgm:pt>
    <dgm:pt modelId="{A5CDF5DA-3391-42CA-9117-41A347DAEE73}">
      <dgm:prSet/>
      <dgm:spPr/>
      <dgm:t>
        <a:bodyPr/>
        <a:lstStyle/>
        <a:p>
          <a:r>
            <a:rPr lang="en-US" dirty="0"/>
            <a:t>selected the best learning algorithm for our model</a:t>
          </a:r>
        </a:p>
      </dgm:t>
    </dgm:pt>
    <dgm:pt modelId="{8BEBEC54-9B61-4849-A977-3B8DDE5663B4}" type="parTrans" cxnId="{1D4F8D88-3CDE-46D1-8B40-4205154DA27F}">
      <dgm:prSet/>
      <dgm:spPr/>
      <dgm:t>
        <a:bodyPr/>
        <a:lstStyle/>
        <a:p>
          <a:endParaRPr lang="en-US"/>
        </a:p>
      </dgm:t>
    </dgm:pt>
    <dgm:pt modelId="{6B67B175-35F7-4957-AF9A-985A5472BD06}" type="sibTrans" cxnId="{1D4F8D88-3CDE-46D1-8B40-4205154DA27F}">
      <dgm:prSet/>
      <dgm:spPr/>
      <dgm:t>
        <a:bodyPr/>
        <a:lstStyle/>
        <a:p>
          <a:endParaRPr lang="en-US"/>
        </a:p>
      </dgm:t>
    </dgm:pt>
    <dgm:pt modelId="{BB2A8D08-259C-44B6-A50C-6BF51545632F}">
      <dgm:prSet/>
      <dgm:spPr/>
      <dgm:t>
        <a:bodyPr/>
        <a:lstStyle/>
        <a:p>
          <a:r>
            <a:rPr lang="en-US" dirty="0" smtClean="0"/>
            <a:t>Create features for drug pairs with meta-paths</a:t>
          </a:r>
          <a:endParaRPr lang="en-US" dirty="0"/>
        </a:p>
      </dgm:t>
    </dgm:pt>
    <dgm:pt modelId="{22C089A9-814B-450A-A5D6-F7EDF4FC5376}" type="sibTrans" cxnId="{41F3E204-62EE-412B-A830-484E4E8B1E7A}">
      <dgm:prSet/>
      <dgm:spPr/>
      <dgm:t>
        <a:bodyPr/>
        <a:lstStyle/>
        <a:p>
          <a:endParaRPr lang="en-US"/>
        </a:p>
      </dgm:t>
    </dgm:pt>
    <dgm:pt modelId="{1247D65C-CEAA-42E0-B9E9-8735906DCDE9}" type="parTrans" cxnId="{41F3E204-62EE-412B-A830-484E4E8B1E7A}">
      <dgm:prSet/>
      <dgm:spPr/>
      <dgm:t>
        <a:bodyPr/>
        <a:lstStyle/>
        <a:p>
          <a:endParaRPr lang="en-US"/>
        </a:p>
      </dgm:t>
    </dgm:pt>
    <dgm:pt modelId="{C4B53ED7-88E1-8B4F-A72D-61FDED5A5C1E}" type="pres">
      <dgm:prSet presAssocID="{2D1C219B-97D5-422F-A840-A97D183ADE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A80AEE-2D95-8C4B-8EB3-BF7E84BEFE50}" type="pres">
      <dgm:prSet presAssocID="{68C6D199-E6F0-4778-9029-1E120DAA6F84}" presName="node" presStyleLbl="node1" presStyleIdx="0" presStyleCnt="4" custScaleY="55525" custLinFactX="12129" custLinFactNeighborX="100000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044D7-2F68-0F42-9229-07E25B24F402}" type="pres">
      <dgm:prSet presAssocID="{49169000-4CA8-4B50-98C2-91856370B386}" presName="sibTrans" presStyleCnt="0"/>
      <dgm:spPr/>
    </dgm:pt>
    <dgm:pt modelId="{BAC08432-D913-7B4C-B004-FFADF088A33F}" type="pres">
      <dgm:prSet presAssocID="{BB2A8D08-259C-44B6-A50C-6BF51545632F}" presName="node" presStyleLbl="node1" presStyleIdx="1" presStyleCnt="4" custScaleX="87959" custScaleY="53803" custLinFactX="-14664" custLinFactNeighborX="-100000" custLinFactNeighborY="-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C2FFC-B595-274C-8DB9-1A1566C78E9B}" type="pres">
      <dgm:prSet presAssocID="{22C089A9-814B-450A-A5D6-F7EDF4FC5376}" presName="sibTrans" presStyleCnt="0"/>
      <dgm:spPr/>
    </dgm:pt>
    <dgm:pt modelId="{2AF9D35B-A7FA-AC4F-B648-EBD6AA42471C}" type="pres">
      <dgm:prSet presAssocID="{B34C116C-BA57-455E-9065-107239B1A34A}" presName="node" presStyleLbl="node1" presStyleIdx="2" presStyleCnt="4" custScaleX="89170" custScaleY="51849" custLinFactNeighborX="-5357" custLinFactNeighborY="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8AFDF-54FD-3D41-9ABA-83BEE77D8175}" type="pres">
      <dgm:prSet presAssocID="{05DDD9CB-71D8-4A47-9944-E7D4CFCFA858}" presName="sibTrans" presStyleCnt="0"/>
      <dgm:spPr/>
    </dgm:pt>
    <dgm:pt modelId="{45950BCE-5536-9847-B527-64F5F302F4A8}" type="pres">
      <dgm:prSet presAssocID="{A5CDF5DA-3391-42CA-9117-41A347DAEE73}" presName="node" presStyleLbl="node1" presStyleIdx="3" presStyleCnt="4" custScaleY="55004" custLinFactNeighborX="4131" custLinFactNeighborY="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3C850-8A61-A244-9E5C-0092620FF8DB}" type="presOf" srcId="{A5CDF5DA-3391-42CA-9117-41A347DAEE73}" destId="{45950BCE-5536-9847-B527-64F5F302F4A8}" srcOrd="0" destOrd="0" presId="urn:microsoft.com/office/officeart/2005/8/layout/default"/>
    <dgm:cxn modelId="{9359A0DA-D204-7A45-BD55-0B8F570C0F50}" type="presOf" srcId="{BB2A8D08-259C-44B6-A50C-6BF51545632F}" destId="{BAC08432-D913-7B4C-B004-FFADF088A33F}" srcOrd="0" destOrd="0" presId="urn:microsoft.com/office/officeart/2005/8/layout/default"/>
    <dgm:cxn modelId="{C02073CE-C095-0546-8889-ABCA686AD115}" type="presOf" srcId="{68C6D199-E6F0-4778-9029-1E120DAA6F84}" destId="{EFA80AEE-2D95-8C4B-8EB3-BF7E84BEFE50}" srcOrd="0" destOrd="0" presId="urn:microsoft.com/office/officeart/2005/8/layout/default"/>
    <dgm:cxn modelId="{BBB61F1C-A5C2-4541-A68E-01705A2DF645}" type="presOf" srcId="{2D1C219B-97D5-422F-A840-A97D183ADE17}" destId="{C4B53ED7-88E1-8B4F-A72D-61FDED5A5C1E}" srcOrd="0" destOrd="0" presId="urn:microsoft.com/office/officeart/2005/8/layout/default"/>
    <dgm:cxn modelId="{41F3E204-62EE-412B-A830-484E4E8B1E7A}" srcId="{2D1C219B-97D5-422F-A840-A97D183ADE17}" destId="{BB2A8D08-259C-44B6-A50C-6BF51545632F}" srcOrd="1" destOrd="0" parTransId="{1247D65C-CEAA-42E0-B9E9-8735906DCDE9}" sibTransId="{22C089A9-814B-450A-A5D6-F7EDF4FC5376}"/>
    <dgm:cxn modelId="{1D4F8D88-3CDE-46D1-8B40-4205154DA27F}" srcId="{2D1C219B-97D5-422F-A840-A97D183ADE17}" destId="{A5CDF5DA-3391-42CA-9117-41A347DAEE73}" srcOrd="3" destOrd="0" parTransId="{8BEBEC54-9B61-4849-A977-3B8DDE5663B4}" sibTransId="{6B67B175-35F7-4957-AF9A-985A5472BD06}"/>
    <dgm:cxn modelId="{E123E702-44C2-784F-83BF-4C36E8010E06}" type="presOf" srcId="{B34C116C-BA57-455E-9065-107239B1A34A}" destId="{2AF9D35B-A7FA-AC4F-B648-EBD6AA42471C}" srcOrd="0" destOrd="0" presId="urn:microsoft.com/office/officeart/2005/8/layout/default"/>
    <dgm:cxn modelId="{116A6C06-5CE7-48BE-9881-AB1A2F4469F4}" srcId="{2D1C219B-97D5-422F-A840-A97D183ADE17}" destId="{68C6D199-E6F0-4778-9029-1E120DAA6F84}" srcOrd="0" destOrd="0" parTransId="{78679F0C-AD6B-4947-9F73-77D6EDF56943}" sibTransId="{49169000-4CA8-4B50-98C2-91856370B386}"/>
    <dgm:cxn modelId="{5D585B2E-3D91-4F50-BF6A-CC888B1BC98D}" srcId="{2D1C219B-97D5-422F-A840-A97D183ADE17}" destId="{B34C116C-BA57-455E-9065-107239B1A34A}" srcOrd="2" destOrd="0" parTransId="{D7715536-E01B-4243-87A5-A3B4F1AAAA2E}" sibTransId="{05DDD9CB-71D8-4A47-9944-E7D4CFCFA858}"/>
    <dgm:cxn modelId="{8FDE67D6-0A70-964F-B616-F3B593C6D85D}" type="presParOf" srcId="{C4B53ED7-88E1-8B4F-A72D-61FDED5A5C1E}" destId="{EFA80AEE-2D95-8C4B-8EB3-BF7E84BEFE50}" srcOrd="0" destOrd="0" presId="urn:microsoft.com/office/officeart/2005/8/layout/default"/>
    <dgm:cxn modelId="{80DF085F-F8E4-B641-B088-6FD98E27E4D5}" type="presParOf" srcId="{C4B53ED7-88E1-8B4F-A72D-61FDED5A5C1E}" destId="{C2B044D7-2F68-0F42-9229-07E25B24F402}" srcOrd="1" destOrd="0" presId="urn:microsoft.com/office/officeart/2005/8/layout/default"/>
    <dgm:cxn modelId="{800CF88E-C32D-ED41-A36F-9FEFC470533D}" type="presParOf" srcId="{C4B53ED7-88E1-8B4F-A72D-61FDED5A5C1E}" destId="{BAC08432-D913-7B4C-B004-FFADF088A33F}" srcOrd="2" destOrd="0" presId="urn:microsoft.com/office/officeart/2005/8/layout/default"/>
    <dgm:cxn modelId="{39551E6B-4B4C-C74D-A4CB-463005762504}" type="presParOf" srcId="{C4B53ED7-88E1-8B4F-A72D-61FDED5A5C1E}" destId="{9A1C2FFC-B595-274C-8DB9-1A1566C78E9B}" srcOrd="3" destOrd="0" presId="urn:microsoft.com/office/officeart/2005/8/layout/default"/>
    <dgm:cxn modelId="{1A3830EA-C997-7042-A6C4-B0C100BED20A}" type="presParOf" srcId="{C4B53ED7-88E1-8B4F-A72D-61FDED5A5C1E}" destId="{2AF9D35B-A7FA-AC4F-B648-EBD6AA42471C}" srcOrd="4" destOrd="0" presId="urn:microsoft.com/office/officeart/2005/8/layout/default"/>
    <dgm:cxn modelId="{6DA1FCA2-9A05-BD4E-AB28-71D056226A6C}" type="presParOf" srcId="{C4B53ED7-88E1-8B4F-A72D-61FDED5A5C1E}" destId="{1E38AFDF-54FD-3D41-9ABA-83BEE77D8175}" srcOrd="5" destOrd="0" presId="urn:microsoft.com/office/officeart/2005/8/layout/default"/>
    <dgm:cxn modelId="{37A7D875-3302-164A-BBDC-18736C372049}" type="presParOf" srcId="{C4B53ED7-88E1-8B4F-A72D-61FDED5A5C1E}" destId="{45950BCE-5536-9847-B527-64F5F302F4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507EA2-C3B3-4733-87FE-461904EB02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E9D42E-59BC-4189-B733-2C3C49CFFE64}">
      <dgm:prSet/>
      <dgm:spPr/>
      <dgm:t>
        <a:bodyPr/>
        <a:lstStyle/>
        <a:p>
          <a:r>
            <a:rPr lang="en-US"/>
            <a:t>DeepWalk</a:t>
          </a:r>
        </a:p>
      </dgm:t>
    </dgm:pt>
    <dgm:pt modelId="{A4746ABD-0C77-4A17-8249-30A71C1BA7DF}" type="parTrans" cxnId="{AC890FEE-D5E5-48FB-BB82-4ECE0BBC1A31}">
      <dgm:prSet/>
      <dgm:spPr/>
      <dgm:t>
        <a:bodyPr/>
        <a:lstStyle/>
        <a:p>
          <a:endParaRPr lang="en-US"/>
        </a:p>
      </dgm:t>
    </dgm:pt>
    <dgm:pt modelId="{EE4A6E72-A4DA-452C-802E-4D71B405DDC2}" type="sibTrans" cxnId="{AC890FEE-D5E5-48FB-BB82-4ECE0BBC1A31}">
      <dgm:prSet/>
      <dgm:spPr/>
      <dgm:t>
        <a:bodyPr/>
        <a:lstStyle/>
        <a:p>
          <a:endParaRPr lang="en-US"/>
        </a:p>
      </dgm:t>
    </dgm:pt>
    <dgm:pt modelId="{82DDC254-F1CF-4B84-9AA9-7C8E5C266E4E}">
      <dgm:prSet/>
      <dgm:spPr/>
      <dgm:t>
        <a:bodyPr/>
        <a:lstStyle/>
        <a:p>
          <a:r>
            <a:rPr lang="en-US"/>
            <a:t>widely used as a benchmark in comparison with other graph learning approaches</a:t>
          </a:r>
        </a:p>
      </dgm:t>
    </dgm:pt>
    <dgm:pt modelId="{E7CD4DE6-57C1-4934-9776-AD9C398EDACA}" type="parTrans" cxnId="{3237BF8E-DF25-4B63-B65D-8C99C2477412}">
      <dgm:prSet/>
      <dgm:spPr/>
      <dgm:t>
        <a:bodyPr/>
        <a:lstStyle/>
        <a:p>
          <a:endParaRPr lang="en-US"/>
        </a:p>
      </dgm:t>
    </dgm:pt>
    <dgm:pt modelId="{4B33CA6F-8911-4AAC-9F20-5B82886A8053}" type="sibTrans" cxnId="{3237BF8E-DF25-4B63-B65D-8C99C2477412}">
      <dgm:prSet/>
      <dgm:spPr/>
      <dgm:t>
        <a:bodyPr/>
        <a:lstStyle/>
        <a:p>
          <a:endParaRPr lang="en-US"/>
        </a:p>
      </dgm:t>
    </dgm:pt>
    <dgm:pt modelId="{63B8C98D-2912-44B0-ABE0-6378142C6A2D}">
      <dgm:prSet/>
      <dgm:spPr/>
      <dgm:t>
        <a:bodyPr/>
        <a:lstStyle/>
        <a:p>
          <a:r>
            <a:rPr lang="en-US" dirty="0"/>
            <a:t>Graph embedding method which uses random walks. It is based on another popular work word2vec</a:t>
          </a:r>
        </a:p>
      </dgm:t>
    </dgm:pt>
    <dgm:pt modelId="{02F97636-62FE-4471-A009-53FD35CFFECC}" type="parTrans" cxnId="{59405346-6189-457F-BA1D-6CA23CAC8E71}">
      <dgm:prSet/>
      <dgm:spPr/>
      <dgm:t>
        <a:bodyPr/>
        <a:lstStyle/>
        <a:p>
          <a:endParaRPr lang="en-US"/>
        </a:p>
      </dgm:t>
    </dgm:pt>
    <dgm:pt modelId="{05F577B1-A81E-493B-93ED-4EC50996B905}" type="sibTrans" cxnId="{59405346-6189-457F-BA1D-6CA23CAC8E71}">
      <dgm:prSet/>
      <dgm:spPr/>
      <dgm:t>
        <a:bodyPr/>
        <a:lstStyle/>
        <a:p>
          <a:endParaRPr lang="en-US"/>
        </a:p>
      </dgm:t>
    </dgm:pt>
    <dgm:pt modelId="{C5FF1F8B-4E88-41AA-9719-26654A560534}">
      <dgm:prSet/>
      <dgm:spPr/>
      <dgm:t>
        <a:bodyPr/>
        <a:lstStyle/>
        <a:p>
          <a:r>
            <a:rPr lang="en-US"/>
            <a:t>Computed embedding of drugs from drug-drug interaction matrix</a:t>
          </a:r>
        </a:p>
      </dgm:t>
    </dgm:pt>
    <dgm:pt modelId="{6C34B007-9B5C-4BB5-9832-44268B958072}" type="parTrans" cxnId="{2DC4E6C3-7326-4883-BE20-8589C29266B2}">
      <dgm:prSet/>
      <dgm:spPr/>
      <dgm:t>
        <a:bodyPr/>
        <a:lstStyle/>
        <a:p>
          <a:endParaRPr lang="en-US"/>
        </a:p>
      </dgm:t>
    </dgm:pt>
    <dgm:pt modelId="{CC568900-4C2E-4009-9381-858204F17F7B}" type="sibTrans" cxnId="{2DC4E6C3-7326-4883-BE20-8589C29266B2}">
      <dgm:prSet/>
      <dgm:spPr/>
      <dgm:t>
        <a:bodyPr/>
        <a:lstStyle/>
        <a:p>
          <a:endParaRPr lang="en-US"/>
        </a:p>
      </dgm:t>
    </dgm:pt>
    <dgm:pt modelId="{4A7C41AD-39C8-4BF6-B522-CA552DEFCF1C}">
      <dgm:prSet/>
      <dgm:spPr/>
      <dgm:t>
        <a:bodyPr/>
        <a:lstStyle/>
        <a:p>
          <a:r>
            <a:rPr lang="en-US"/>
            <a:t>Node2vec</a:t>
          </a:r>
        </a:p>
      </dgm:t>
    </dgm:pt>
    <dgm:pt modelId="{1B2750B3-6442-47A2-A6CB-9123E4C75533}" type="parTrans" cxnId="{AD405AC9-BECB-42F8-A3C6-68B739282778}">
      <dgm:prSet/>
      <dgm:spPr/>
      <dgm:t>
        <a:bodyPr/>
        <a:lstStyle/>
        <a:p>
          <a:endParaRPr lang="en-US"/>
        </a:p>
      </dgm:t>
    </dgm:pt>
    <dgm:pt modelId="{65592B50-C248-44EE-8781-ABE77F4FD552}" type="sibTrans" cxnId="{AD405AC9-BECB-42F8-A3C6-68B739282778}">
      <dgm:prSet/>
      <dgm:spPr/>
      <dgm:t>
        <a:bodyPr/>
        <a:lstStyle/>
        <a:p>
          <a:endParaRPr lang="en-US"/>
        </a:p>
      </dgm:t>
    </dgm:pt>
    <dgm:pt modelId="{35788B80-AB0C-4260-A804-4DCF6D81F983}">
      <dgm:prSet/>
      <dgm:spPr/>
      <dgm:t>
        <a:bodyPr/>
        <a:lstStyle/>
        <a:p>
          <a:r>
            <a:rPr lang="en-US"/>
            <a:t>One of the more popular graph learning methods</a:t>
          </a:r>
        </a:p>
      </dgm:t>
    </dgm:pt>
    <dgm:pt modelId="{3F6A96EC-642B-44F1-A726-503A66085C99}" type="parTrans" cxnId="{456D4C13-073A-414D-A6E5-ECD064125E53}">
      <dgm:prSet/>
      <dgm:spPr/>
      <dgm:t>
        <a:bodyPr/>
        <a:lstStyle/>
        <a:p>
          <a:endParaRPr lang="en-US"/>
        </a:p>
      </dgm:t>
    </dgm:pt>
    <dgm:pt modelId="{C91AE59C-20BB-4F02-88E2-03054030BBB4}" type="sibTrans" cxnId="{456D4C13-073A-414D-A6E5-ECD064125E53}">
      <dgm:prSet/>
      <dgm:spPr/>
      <dgm:t>
        <a:bodyPr/>
        <a:lstStyle/>
        <a:p>
          <a:endParaRPr lang="en-US"/>
        </a:p>
      </dgm:t>
    </dgm:pt>
    <dgm:pt modelId="{85C71606-2839-4096-BD24-C8B554DFD117}">
      <dgm:prSet/>
      <dgm:spPr/>
      <dgm:t>
        <a:bodyPr/>
        <a:lstStyle/>
        <a:p>
          <a:r>
            <a:rPr lang="en-US" dirty="0"/>
            <a:t>Like </a:t>
          </a:r>
          <a:r>
            <a:rPr lang="en-US" dirty="0" err="1"/>
            <a:t>DeepWalk</a:t>
          </a:r>
          <a:r>
            <a:rPr lang="en-US" dirty="0"/>
            <a:t>, Node2vec also uses random walks. But it uses 2 parameters during graph traversal</a:t>
          </a:r>
        </a:p>
      </dgm:t>
    </dgm:pt>
    <dgm:pt modelId="{D0F4E608-01DA-44D6-8C07-C7E427CD1664}" type="parTrans" cxnId="{26AEFA89-7E54-4DD6-8495-9B8EF05E75B2}">
      <dgm:prSet/>
      <dgm:spPr/>
      <dgm:t>
        <a:bodyPr/>
        <a:lstStyle/>
        <a:p>
          <a:endParaRPr lang="en-US"/>
        </a:p>
      </dgm:t>
    </dgm:pt>
    <dgm:pt modelId="{FBF915A5-8A16-4CE7-A25B-519338972691}" type="sibTrans" cxnId="{26AEFA89-7E54-4DD6-8495-9B8EF05E75B2}">
      <dgm:prSet/>
      <dgm:spPr/>
      <dgm:t>
        <a:bodyPr/>
        <a:lstStyle/>
        <a:p>
          <a:endParaRPr lang="en-US"/>
        </a:p>
      </dgm:t>
    </dgm:pt>
    <dgm:pt modelId="{2A9A3FFD-E737-4309-A89A-32014ACB5D00}">
      <dgm:prSet/>
      <dgm:spPr/>
      <dgm:t>
        <a:bodyPr/>
        <a:lstStyle/>
        <a:p>
          <a:r>
            <a:rPr lang="en-US" dirty="0"/>
            <a:t>Computed embedding of drugs from drug-drug interaction matrix</a:t>
          </a:r>
        </a:p>
      </dgm:t>
    </dgm:pt>
    <dgm:pt modelId="{B33FE620-823C-426C-8E4B-3613B28B2897}" type="parTrans" cxnId="{9398DE71-7EDB-40E5-96A3-DFCEEE307C97}">
      <dgm:prSet/>
      <dgm:spPr/>
      <dgm:t>
        <a:bodyPr/>
        <a:lstStyle/>
        <a:p>
          <a:endParaRPr lang="en-US"/>
        </a:p>
      </dgm:t>
    </dgm:pt>
    <dgm:pt modelId="{B87A1C8E-1FFD-4D6E-B1AC-6412549CE42C}" type="sibTrans" cxnId="{9398DE71-7EDB-40E5-96A3-DFCEEE307C97}">
      <dgm:prSet/>
      <dgm:spPr/>
      <dgm:t>
        <a:bodyPr/>
        <a:lstStyle/>
        <a:p>
          <a:endParaRPr lang="en-US"/>
        </a:p>
      </dgm:t>
    </dgm:pt>
    <dgm:pt modelId="{C138991D-7E60-4FBE-A2BE-C32A2398254A}">
      <dgm:prSet/>
      <dgm:spPr/>
      <dgm:t>
        <a:bodyPr/>
        <a:lstStyle/>
        <a:p>
          <a:r>
            <a:rPr lang="en-US"/>
            <a:t>Concatenated drug features</a:t>
          </a:r>
        </a:p>
      </dgm:t>
    </dgm:pt>
    <dgm:pt modelId="{B512BB81-0D9E-4E4E-B89D-04DF89A69303}" type="parTrans" cxnId="{69DE4E76-458C-40AA-BB31-282A79283052}">
      <dgm:prSet/>
      <dgm:spPr/>
      <dgm:t>
        <a:bodyPr/>
        <a:lstStyle/>
        <a:p>
          <a:endParaRPr lang="en-US"/>
        </a:p>
      </dgm:t>
    </dgm:pt>
    <dgm:pt modelId="{5630F417-1DB3-40EF-BE86-D07A24538FB3}" type="sibTrans" cxnId="{69DE4E76-458C-40AA-BB31-282A79283052}">
      <dgm:prSet/>
      <dgm:spPr/>
      <dgm:t>
        <a:bodyPr/>
        <a:lstStyle/>
        <a:p>
          <a:endParaRPr lang="en-US"/>
        </a:p>
      </dgm:t>
    </dgm:pt>
    <dgm:pt modelId="{2B8FB00A-CDD0-4BE5-BF2C-69FF3086D7BF}">
      <dgm:prSet/>
      <dgm:spPr/>
      <dgm:t>
        <a:bodyPr/>
        <a:lstStyle/>
        <a:p>
          <a:r>
            <a:rPr lang="en-US"/>
            <a:t>constructs a feature vector for each drug based on PCA representation of drug– other biomedical entities interaction matrix (protein, pathway, side effect)</a:t>
          </a:r>
        </a:p>
      </dgm:t>
    </dgm:pt>
    <dgm:pt modelId="{D28A7DF4-A845-4C33-BE3A-CD66E6995632}" type="parTrans" cxnId="{5AEE8FB5-55FA-4A56-A7F0-1CD6C51DA376}">
      <dgm:prSet/>
      <dgm:spPr/>
      <dgm:t>
        <a:bodyPr/>
        <a:lstStyle/>
        <a:p>
          <a:endParaRPr lang="en-US"/>
        </a:p>
      </dgm:t>
    </dgm:pt>
    <dgm:pt modelId="{C23B2003-CF22-49A3-A2D7-775D5C6B4509}" type="sibTrans" cxnId="{5AEE8FB5-55FA-4A56-A7F0-1CD6C51DA376}">
      <dgm:prSet/>
      <dgm:spPr/>
      <dgm:t>
        <a:bodyPr/>
        <a:lstStyle/>
        <a:p>
          <a:endParaRPr lang="en-US"/>
        </a:p>
      </dgm:t>
    </dgm:pt>
    <dgm:pt modelId="{4DCA7778-A5DD-4D34-968E-D9A3C379A1BF}">
      <dgm:prSet/>
      <dgm:spPr/>
      <dgm:t>
        <a:bodyPr/>
        <a:lstStyle/>
        <a:p>
          <a:r>
            <a:rPr lang="en-US"/>
            <a:t>drug pairs are represented by concatenating the corresponding drug feature vectors </a:t>
          </a:r>
        </a:p>
      </dgm:t>
    </dgm:pt>
    <dgm:pt modelId="{8D4EEEF7-271E-404D-A92E-E9A77A2A4D55}" type="parTrans" cxnId="{8FF50DF8-881A-4EFB-8042-B4D4449C0264}">
      <dgm:prSet/>
      <dgm:spPr/>
      <dgm:t>
        <a:bodyPr/>
        <a:lstStyle/>
        <a:p>
          <a:endParaRPr lang="en-US"/>
        </a:p>
      </dgm:t>
    </dgm:pt>
    <dgm:pt modelId="{C064BFF6-E229-4C64-8A82-404F739D5A95}" type="sibTrans" cxnId="{8FF50DF8-881A-4EFB-8042-B4D4449C0264}">
      <dgm:prSet/>
      <dgm:spPr/>
      <dgm:t>
        <a:bodyPr/>
        <a:lstStyle/>
        <a:p>
          <a:endParaRPr lang="en-US"/>
        </a:p>
      </dgm:t>
    </dgm:pt>
    <dgm:pt modelId="{E743EADF-5034-B343-BAA8-1535B9948A9F}" type="pres">
      <dgm:prSet presAssocID="{A0507EA2-C3B3-4733-87FE-461904EB0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B91F7-D072-F849-B4E8-EE98FFAC18C9}" type="pres">
      <dgm:prSet presAssocID="{DEE9D42E-59BC-4189-B733-2C3C49CFFE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1121B-0730-8849-94D9-3F687ECCE2DC}" type="pres">
      <dgm:prSet presAssocID="{DEE9D42E-59BC-4189-B733-2C3C49CFFE6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96BA2-2AA5-2941-B233-7FC31222D1EF}" type="pres">
      <dgm:prSet presAssocID="{4A7C41AD-39C8-4BF6-B522-CA552DEFCF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7C4F0-787E-8E4C-9EBF-05DFB421FCEF}" type="pres">
      <dgm:prSet presAssocID="{4A7C41AD-39C8-4BF6-B522-CA552DEFCF1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FD08E-7268-264C-8D5E-37BE4213E9FD}" type="pres">
      <dgm:prSet presAssocID="{C138991D-7E60-4FBE-A2BE-C32A239825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C63DA-F56A-2944-8AF9-D3EE3536FFC7}" type="pres">
      <dgm:prSet presAssocID="{C138991D-7E60-4FBE-A2BE-C32A2398254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8DE71-7EDB-40E5-96A3-DFCEEE307C97}" srcId="{4A7C41AD-39C8-4BF6-B522-CA552DEFCF1C}" destId="{2A9A3FFD-E737-4309-A89A-32014ACB5D00}" srcOrd="2" destOrd="0" parTransId="{B33FE620-823C-426C-8E4B-3613B28B2897}" sibTransId="{B87A1C8E-1FFD-4D6E-B1AC-6412549CE42C}"/>
    <dgm:cxn modelId="{59405346-6189-457F-BA1D-6CA23CAC8E71}" srcId="{DEE9D42E-59BC-4189-B733-2C3C49CFFE64}" destId="{63B8C98D-2912-44B0-ABE0-6378142C6A2D}" srcOrd="1" destOrd="0" parTransId="{02F97636-62FE-4471-A009-53FD35CFFECC}" sibTransId="{05F577B1-A81E-493B-93ED-4EC50996B905}"/>
    <dgm:cxn modelId="{456D4C13-073A-414D-A6E5-ECD064125E53}" srcId="{4A7C41AD-39C8-4BF6-B522-CA552DEFCF1C}" destId="{35788B80-AB0C-4260-A804-4DCF6D81F983}" srcOrd="0" destOrd="0" parTransId="{3F6A96EC-642B-44F1-A726-503A66085C99}" sibTransId="{C91AE59C-20BB-4F02-88E2-03054030BBB4}"/>
    <dgm:cxn modelId="{69DE4E76-458C-40AA-BB31-282A79283052}" srcId="{A0507EA2-C3B3-4733-87FE-461904EB0299}" destId="{C138991D-7E60-4FBE-A2BE-C32A2398254A}" srcOrd="2" destOrd="0" parTransId="{B512BB81-0D9E-4E4E-B89D-04DF89A69303}" sibTransId="{5630F417-1DB3-40EF-BE86-D07A24538FB3}"/>
    <dgm:cxn modelId="{3237BF8E-DF25-4B63-B65D-8C99C2477412}" srcId="{DEE9D42E-59BC-4189-B733-2C3C49CFFE64}" destId="{82DDC254-F1CF-4B84-9AA9-7C8E5C266E4E}" srcOrd="0" destOrd="0" parTransId="{E7CD4DE6-57C1-4934-9776-AD9C398EDACA}" sibTransId="{4B33CA6F-8911-4AAC-9F20-5B82886A8053}"/>
    <dgm:cxn modelId="{AD405AC9-BECB-42F8-A3C6-68B739282778}" srcId="{A0507EA2-C3B3-4733-87FE-461904EB0299}" destId="{4A7C41AD-39C8-4BF6-B522-CA552DEFCF1C}" srcOrd="1" destOrd="0" parTransId="{1B2750B3-6442-47A2-A6CB-9123E4C75533}" sibTransId="{65592B50-C248-44EE-8781-ABE77F4FD552}"/>
    <dgm:cxn modelId="{091899FC-7294-F641-B8B5-12F48EAE400F}" type="presOf" srcId="{82DDC254-F1CF-4B84-9AA9-7C8E5C266E4E}" destId="{AF61121B-0730-8849-94D9-3F687ECCE2DC}" srcOrd="0" destOrd="0" presId="urn:microsoft.com/office/officeart/2005/8/layout/vList2"/>
    <dgm:cxn modelId="{8FF50DF8-881A-4EFB-8042-B4D4449C0264}" srcId="{C138991D-7E60-4FBE-A2BE-C32A2398254A}" destId="{4DCA7778-A5DD-4D34-968E-D9A3C379A1BF}" srcOrd="1" destOrd="0" parTransId="{8D4EEEF7-271E-404D-A92E-E9A77A2A4D55}" sibTransId="{C064BFF6-E229-4C64-8A82-404F739D5A95}"/>
    <dgm:cxn modelId="{CC1CEC4E-C426-ED4C-8207-35AD6317EF14}" type="presOf" srcId="{4DCA7778-A5DD-4D34-968E-D9A3C379A1BF}" destId="{507C63DA-F56A-2944-8AF9-D3EE3536FFC7}" srcOrd="0" destOrd="1" presId="urn:microsoft.com/office/officeart/2005/8/layout/vList2"/>
    <dgm:cxn modelId="{AC890FEE-D5E5-48FB-BB82-4ECE0BBC1A31}" srcId="{A0507EA2-C3B3-4733-87FE-461904EB0299}" destId="{DEE9D42E-59BC-4189-B733-2C3C49CFFE64}" srcOrd="0" destOrd="0" parTransId="{A4746ABD-0C77-4A17-8249-30A71C1BA7DF}" sibTransId="{EE4A6E72-A4DA-452C-802E-4D71B405DDC2}"/>
    <dgm:cxn modelId="{FA237288-1260-E24C-A2D3-B3E658D93C46}" type="presOf" srcId="{C5FF1F8B-4E88-41AA-9719-26654A560534}" destId="{AF61121B-0730-8849-94D9-3F687ECCE2DC}" srcOrd="0" destOrd="2" presId="urn:microsoft.com/office/officeart/2005/8/layout/vList2"/>
    <dgm:cxn modelId="{4E109C52-7683-184B-AE2F-71878F66B59E}" type="presOf" srcId="{63B8C98D-2912-44B0-ABE0-6378142C6A2D}" destId="{AF61121B-0730-8849-94D9-3F687ECCE2DC}" srcOrd="0" destOrd="1" presId="urn:microsoft.com/office/officeart/2005/8/layout/vList2"/>
    <dgm:cxn modelId="{3AD294CD-510F-AB4C-A711-77A7FBD60471}" type="presOf" srcId="{4A7C41AD-39C8-4BF6-B522-CA552DEFCF1C}" destId="{31A96BA2-2AA5-2941-B233-7FC31222D1EF}" srcOrd="0" destOrd="0" presId="urn:microsoft.com/office/officeart/2005/8/layout/vList2"/>
    <dgm:cxn modelId="{735F3B29-3B72-1144-9E71-8EA10DD26C40}" type="presOf" srcId="{C138991D-7E60-4FBE-A2BE-C32A2398254A}" destId="{914FD08E-7268-264C-8D5E-37BE4213E9FD}" srcOrd="0" destOrd="0" presId="urn:microsoft.com/office/officeart/2005/8/layout/vList2"/>
    <dgm:cxn modelId="{26AEFA89-7E54-4DD6-8495-9B8EF05E75B2}" srcId="{4A7C41AD-39C8-4BF6-B522-CA552DEFCF1C}" destId="{85C71606-2839-4096-BD24-C8B554DFD117}" srcOrd="1" destOrd="0" parTransId="{D0F4E608-01DA-44D6-8C07-C7E427CD1664}" sibTransId="{FBF915A5-8A16-4CE7-A25B-519338972691}"/>
    <dgm:cxn modelId="{2DC4E6C3-7326-4883-BE20-8589C29266B2}" srcId="{DEE9D42E-59BC-4189-B733-2C3C49CFFE64}" destId="{C5FF1F8B-4E88-41AA-9719-26654A560534}" srcOrd="2" destOrd="0" parTransId="{6C34B007-9B5C-4BB5-9832-44268B958072}" sibTransId="{CC568900-4C2E-4009-9381-858204F17F7B}"/>
    <dgm:cxn modelId="{37B0A25C-DD4E-1847-8C7E-F4E537D77D7D}" type="presOf" srcId="{85C71606-2839-4096-BD24-C8B554DFD117}" destId="{9037C4F0-787E-8E4C-9EBF-05DFB421FCEF}" srcOrd="0" destOrd="1" presId="urn:microsoft.com/office/officeart/2005/8/layout/vList2"/>
    <dgm:cxn modelId="{F980433B-79E4-6F47-A178-98CBD2C97B07}" type="presOf" srcId="{35788B80-AB0C-4260-A804-4DCF6D81F983}" destId="{9037C4F0-787E-8E4C-9EBF-05DFB421FCEF}" srcOrd="0" destOrd="0" presId="urn:microsoft.com/office/officeart/2005/8/layout/vList2"/>
    <dgm:cxn modelId="{1AFB5FA4-019C-814B-892D-93F95D947457}" type="presOf" srcId="{2B8FB00A-CDD0-4BE5-BF2C-69FF3086D7BF}" destId="{507C63DA-F56A-2944-8AF9-D3EE3536FFC7}" srcOrd="0" destOrd="0" presId="urn:microsoft.com/office/officeart/2005/8/layout/vList2"/>
    <dgm:cxn modelId="{BADC3440-201B-0949-9DEC-B777675502E0}" type="presOf" srcId="{A0507EA2-C3B3-4733-87FE-461904EB0299}" destId="{E743EADF-5034-B343-BAA8-1535B9948A9F}" srcOrd="0" destOrd="0" presId="urn:microsoft.com/office/officeart/2005/8/layout/vList2"/>
    <dgm:cxn modelId="{F019397D-6BB2-C24A-9D8A-BC18A48BF44A}" type="presOf" srcId="{DEE9D42E-59BC-4189-B733-2C3C49CFFE64}" destId="{DE0B91F7-D072-F849-B4E8-EE98FFAC18C9}" srcOrd="0" destOrd="0" presId="urn:microsoft.com/office/officeart/2005/8/layout/vList2"/>
    <dgm:cxn modelId="{5AEE8FB5-55FA-4A56-A7F0-1CD6C51DA376}" srcId="{C138991D-7E60-4FBE-A2BE-C32A2398254A}" destId="{2B8FB00A-CDD0-4BE5-BF2C-69FF3086D7BF}" srcOrd="0" destOrd="0" parTransId="{D28A7DF4-A845-4C33-BE3A-CD66E6995632}" sibTransId="{C23B2003-CF22-49A3-A2D7-775D5C6B4509}"/>
    <dgm:cxn modelId="{98D269C5-41B2-1B4E-AC59-0EB403B9C407}" type="presOf" srcId="{2A9A3FFD-E737-4309-A89A-32014ACB5D00}" destId="{9037C4F0-787E-8E4C-9EBF-05DFB421FCEF}" srcOrd="0" destOrd="2" presId="urn:microsoft.com/office/officeart/2005/8/layout/vList2"/>
    <dgm:cxn modelId="{AA076E24-023E-114F-A234-4E408A66284C}" type="presParOf" srcId="{E743EADF-5034-B343-BAA8-1535B9948A9F}" destId="{DE0B91F7-D072-F849-B4E8-EE98FFAC18C9}" srcOrd="0" destOrd="0" presId="urn:microsoft.com/office/officeart/2005/8/layout/vList2"/>
    <dgm:cxn modelId="{A6EBD0F5-6DD6-0741-A6F5-C191DC74DB6D}" type="presParOf" srcId="{E743EADF-5034-B343-BAA8-1535B9948A9F}" destId="{AF61121B-0730-8849-94D9-3F687ECCE2DC}" srcOrd="1" destOrd="0" presId="urn:microsoft.com/office/officeart/2005/8/layout/vList2"/>
    <dgm:cxn modelId="{68D6DE2A-EC15-B542-8098-29314E5BB546}" type="presParOf" srcId="{E743EADF-5034-B343-BAA8-1535B9948A9F}" destId="{31A96BA2-2AA5-2941-B233-7FC31222D1EF}" srcOrd="2" destOrd="0" presId="urn:microsoft.com/office/officeart/2005/8/layout/vList2"/>
    <dgm:cxn modelId="{0EE4F6D0-5023-F54D-819A-041583A5A035}" type="presParOf" srcId="{E743EADF-5034-B343-BAA8-1535B9948A9F}" destId="{9037C4F0-787E-8E4C-9EBF-05DFB421FCEF}" srcOrd="3" destOrd="0" presId="urn:microsoft.com/office/officeart/2005/8/layout/vList2"/>
    <dgm:cxn modelId="{7643C38B-7DE7-B041-9F27-11EBD517B075}" type="presParOf" srcId="{E743EADF-5034-B343-BAA8-1535B9948A9F}" destId="{914FD08E-7268-264C-8D5E-37BE4213E9FD}" srcOrd="4" destOrd="0" presId="urn:microsoft.com/office/officeart/2005/8/layout/vList2"/>
    <dgm:cxn modelId="{FFA752A3-9A38-624E-B1CE-066EB5C95AA4}" type="presParOf" srcId="{E743EADF-5034-B343-BAA8-1535B9948A9F}" destId="{507C63DA-F56A-2944-8AF9-D3EE3536FFC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254A18-38BB-4A19-88D8-AE2AC24A58E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E6169C-B7A4-4A2F-9BB2-F919A0DB82E2}">
      <dgm:prSet/>
      <dgm:spPr/>
      <dgm:t>
        <a:bodyPr/>
        <a:lstStyle/>
        <a:p>
          <a:r>
            <a:rPr lang="en-US"/>
            <a:t>Novel method for DDI prediction</a:t>
          </a:r>
        </a:p>
      </dgm:t>
    </dgm:pt>
    <dgm:pt modelId="{9EE03BF4-91CC-476F-AC19-EAF1DF0ECB05}" type="parTrans" cxnId="{A6AB057C-3C2E-406F-82DD-831F0C99BC35}">
      <dgm:prSet/>
      <dgm:spPr/>
      <dgm:t>
        <a:bodyPr/>
        <a:lstStyle/>
        <a:p>
          <a:endParaRPr lang="en-US"/>
        </a:p>
      </dgm:t>
    </dgm:pt>
    <dgm:pt modelId="{7F84DDED-3D20-4BA4-83EC-DB53F595AFDD}" type="sibTrans" cxnId="{A6AB057C-3C2E-406F-82DD-831F0C99BC35}">
      <dgm:prSet/>
      <dgm:spPr/>
      <dgm:t>
        <a:bodyPr/>
        <a:lstStyle/>
        <a:p>
          <a:endParaRPr lang="en-US"/>
        </a:p>
      </dgm:t>
    </dgm:pt>
    <dgm:pt modelId="{3C12F118-11E0-4385-A6CB-A773D52A7C2A}">
      <dgm:prSet/>
      <dgm:spPr/>
      <dgm:t>
        <a:bodyPr/>
        <a:lstStyle/>
        <a:p>
          <a:r>
            <a:rPr lang="en-US"/>
            <a:t>Addressed existing shortcomings in prior works</a:t>
          </a:r>
        </a:p>
      </dgm:t>
    </dgm:pt>
    <dgm:pt modelId="{FE894A14-FC1E-4BA5-BBB7-F4BEB62C4456}" type="parTrans" cxnId="{CDB9F392-83D1-4FFA-BC27-AB6E082E4E2F}">
      <dgm:prSet/>
      <dgm:spPr/>
      <dgm:t>
        <a:bodyPr/>
        <a:lstStyle/>
        <a:p>
          <a:endParaRPr lang="en-US"/>
        </a:p>
      </dgm:t>
    </dgm:pt>
    <dgm:pt modelId="{5F8C676A-82B0-42F5-AD9D-DA694D891238}" type="sibTrans" cxnId="{CDB9F392-83D1-4FFA-BC27-AB6E082E4E2F}">
      <dgm:prSet/>
      <dgm:spPr/>
      <dgm:t>
        <a:bodyPr/>
        <a:lstStyle/>
        <a:p>
          <a:endParaRPr lang="en-US"/>
        </a:p>
      </dgm:t>
    </dgm:pt>
    <dgm:pt modelId="{8042701F-5482-ED4E-9923-AA4458DC0414}" type="pres">
      <dgm:prSet presAssocID="{FE254A18-38BB-4A19-88D8-AE2AC24A58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92D813-97DC-964A-A7DA-CE133EBEDE91}" type="pres">
      <dgm:prSet presAssocID="{A9E6169C-B7A4-4A2F-9BB2-F919A0DB82E2}" presName="parentLin" presStyleCnt="0"/>
      <dgm:spPr/>
    </dgm:pt>
    <dgm:pt modelId="{8BD3618B-70D7-1940-A9BE-880C5AB1B831}" type="pres">
      <dgm:prSet presAssocID="{A9E6169C-B7A4-4A2F-9BB2-F919A0DB82E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EBA1511-5583-044A-BE2F-930B0DB20E3B}" type="pres">
      <dgm:prSet presAssocID="{A9E6169C-B7A4-4A2F-9BB2-F919A0DB82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BAF8E-0645-8149-935D-E6E77FACD946}" type="pres">
      <dgm:prSet presAssocID="{A9E6169C-B7A4-4A2F-9BB2-F919A0DB82E2}" presName="negativeSpace" presStyleCnt="0"/>
      <dgm:spPr/>
    </dgm:pt>
    <dgm:pt modelId="{545B7D8C-A8C0-AB43-99A6-923A5C1AD7A4}" type="pres">
      <dgm:prSet presAssocID="{A9E6169C-B7A4-4A2F-9BB2-F919A0DB82E2}" presName="childText" presStyleLbl="conFgAcc1" presStyleIdx="0" presStyleCnt="2">
        <dgm:presLayoutVars>
          <dgm:bulletEnabled val="1"/>
        </dgm:presLayoutVars>
      </dgm:prSet>
      <dgm:spPr/>
    </dgm:pt>
    <dgm:pt modelId="{D1650705-442A-A34C-8D46-0DE0E128EC07}" type="pres">
      <dgm:prSet presAssocID="{7F84DDED-3D20-4BA4-83EC-DB53F595AFDD}" presName="spaceBetweenRectangles" presStyleCnt="0"/>
      <dgm:spPr/>
    </dgm:pt>
    <dgm:pt modelId="{2E49738B-EE11-C54B-84A0-63343B86A13F}" type="pres">
      <dgm:prSet presAssocID="{3C12F118-11E0-4385-A6CB-A773D52A7C2A}" presName="parentLin" presStyleCnt="0"/>
      <dgm:spPr/>
    </dgm:pt>
    <dgm:pt modelId="{52DC4155-C422-7448-83AD-6CC1775D47E8}" type="pres">
      <dgm:prSet presAssocID="{3C12F118-11E0-4385-A6CB-A773D52A7C2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3188477-71BE-BF4F-B325-1EEEF01EF6A3}" type="pres">
      <dgm:prSet presAssocID="{3C12F118-11E0-4385-A6CB-A773D52A7C2A}" presName="parentText" presStyleLbl="node1" presStyleIdx="1" presStyleCnt="2" custLinFactY="-100000" custLinFactNeighborX="-12882" custLinFactNeighborY="-182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47CC-599F-544A-AC81-BAB646A42CEE}" type="pres">
      <dgm:prSet presAssocID="{3C12F118-11E0-4385-A6CB-A773D52A7C2A}" presName="negativeSpace" presStyleCnt="0"/>
      <dgm:spPr/>
    </dgm:pt>
    <dgm:pt modelId="{F59AC605-28E1-924A-8D61-D66710A60648}" type="pres">
      <dgm:prSet presAssocID="{3C12F118-11E0-4385-A6CB-A773D52A7C2A}" presName="childText" presStyleLbl="conFgAcc1" presStyleIdx="1" presStyleCnt="2" custLinFactY="-200000" custLinFactNeighborY="-251705">
        <dgm:presLayoutVars>
          <dgm:bulletEnabled val="1"/>
        </dgm:presLayoutVars>
      </dgm:prSet>
      <dgm:spPr/>
    </dgm:pt>
  </dgm:ptLst>
  <dgm:cxnLst>
    <dgm:cxn modelId="{CDB9F392-83D1-4FFA-BC27-AB6E082E4E2F}" srcId="{FE254A18-38BB-4A19-88D8-AE2AC24A58ED}" destId="{3C12F118-11E0-4385-A6CB-A773D52A7C2A}" srcOrd="1" destOrd="0" parTransId="{FE894A14-FC1E-4BA5-BBB7-F4BEB62C4456}" sibTransId="{5F8C676A-82B0-42F5-AD9D-DA694D891238}"/>
    <dgm:cxn modelId="{818F376A-085A-B94F-8D4C-D586AD8F7A73}" type="presOf" srcId="{FE254A18-38BB-4A19-88D8-AE2AC24A58ED}" destId="{8042701F-5482-ED4E-9923-AA4458DC0414}" srcOrd="0" destOrd="0" presId="urn:microsoft.com/office/officeart/2005/8/layout/list1"/>
    <dgm:cxn modelId="{0958FB12-871A-A745-BF47-207D6EAEC931}" type="presOf" srcId="{A9E6169C-B7A4-4A2F-9BB2-F919A0DB82E2}" destId="{4EBA1511-5583-044A-BE2F-930B0DB20E3B}" srcOrd="1" destOrd="0" presId="urn:microsoft.com/office/officeart/2005/8/layout/list1"/>
    <dgm:cxn modelId="{B79F0DB4-B573-E84A-9D73-FCEA4CDFA240}" type="presOf" srcId="{3C12F118-11E0-4385-A6CB-A773D52A7C2A}" destId="{52DC4155-C422-7448-83AD-6CC1775D47E8}" srcOrd="0" destOrd="0" presId="urn:microsoft.com/office/officeart/2005/8/layout/list1"/>
    <dgm:cxn modelId="{4D1EF4E6-5FF8-9145-BF03-58CCF1D19CDE}" type="presOf" srcId="{A9E6169C-B7A4-4A2F-9BB2-F919A0DB82E2}" destId="{8BD3618B-70D7-1940-A9BE-880C5AB1B831}" srcOrd="0" destOrd="0" presId="urn:microsoft.com/office/officeart/2005/8/layout/list1"/>
    <dgm:cxn modelId="{CAF3AD44-9F1E-DB43-9F93-A554984B6007}" type="presOf" srcId="{3C12F118-11E0-4385-A6CB-A773D52A7C2A}" destId="{83188477-71BE-BF4F-B325-1EEEF01EF6A3}" srcOrd="1" destOrd="0" presId="urn:microsoft.com/office/officeart/2005/8/layout/list1"/>
    <dgm:cxn modelId="{A6AB057C-3C2E-406F-82DD-831F0C99BC35}" srcId="{FE254A18-38BB-4A19-88D8-AE2AC24A58ED}" destId="{A9E6169C-B7A4-4A2F-9BB2-F919A0DB82E2}" srcOrd="0" destOrd="0" parTransId="{9EE03BF4-91CC-476F-AC19-EAF1DF0ECB05}" sibTransId="{7F84DDED-3D20-4BA4-83EC-DB53F595AFDD}"/>
    <dgm:cxn modelId="{DA11DB34-C986-3647-997C-BB796741D991}" type="presParOf" srcId="{8042701F-5482-ED4E-9923-AA4458DC0414}" destId="{5D92D813-97DC-964A-A7DA-CE133EBEDE91}" srcOrd="0" destOrd="0" presId="urn:microsoft.com/office/officeart/2005/8/layout/list1"/>
    <dgm:cxn modelId="{F3B7F289-CD80-0145-93AA-656D8E2C834C}" type="presParOf" srcId="{5D92D813-97DC-964A-A7DA-CE133EBEDE91}" destId="{8BD3618B-70D7-1940-A9BE-880C5AB1B831}" srcOrd="0" destOrd="0" presId="urn:microsoft.com/office/officeart/2005/8/layout/list1"/>
    <dgm:cxn modelId="{14CD5BD5-291F-BB40-8318-15243A8823C7}" type="presParOf" srcId="{5D92D813-97DC-964A-A7DA-CE133EBEDE91}" destId="{4EBA1511-5583-044A-BE2F-930B0DB20E3B}" srcOrd="1" destOrd="0" presId="urn:microsoft.com/office/officeart/2005/8/layout/list1"/>
    <dgm:cxn modelId="{27437072-BFA5-DE4F-AC1D-4D5BC0EAC5FE}" type="presParOf" srcId="{8042701F-5482-ED4E-9923-AA4458DC0414}" destId="{D98BAF8E-0645-8149-935D-E6E77FACD946}" srcOrd="1" destOrd="0" presId="urn:microsoft.com/office/officeart/2005/8/layout/list1"/>
    <dgm:cxn modelId="{79DCCBBE-0C00-904F-8B58-4B3A86C22509}" type="presParOf" srcId="{8042701F-5482-ED4E-9923-AA4458DC0414}" destId="{545B7D8C-A8C0-AB43-99A6-923A5C1AD7A4}" srcOrd="2" destOrd="0" presId="urn:microsoft.com/office/officeart/2005/8/layout/list1"/>
    <dgm:cxn modelId="{B82B5608-1B45-314E-B938-2883B20D4CA0}" type="presParOf" srcId="{8042701F-5482-ED4E-9923-AA4458DC0414}" destId="{D1650705-442A-A34C-8D46-0DE0E128EC07}" srcOrd="3" destOrd="0" presId="urn:microsoft.com/office/officeart/2005/8/layout/list1"/>
    <dgm:cxn modelId="{4B31DBFC-7BE5-5A40-A63D-F96DAB7ED6BE}" type="presParOf" srcId="{8042701F-5482-ED4E-9923-AA4458DC0414}" destId="{2E49738B-EE11-C54B-84A0-63343B86A13F}" srcOrd="4" destOrd="0" presId="urn:microsoft.com/office/officeart/2005/8/layout/list1"/>
    <dgm:cxn modelId="{93D5C984-8380-E441-8E1B-B794BD9FE292}" type="presParOf" srcId="{2E49738B-EE11-C54B-84A0-63343B86A13F}" destId="{52DC4155-C422-7448-83AD-6CC1775D47E8}" srcOrd="0" destOrd="0" presId="urn:microsoft.com/office/officeart/2005/8/layout/list1"/>
    <dgm:cxn modelId="{CB3D236E-D67F-4D48-A4D0-902EBE37BA17}" type="presParOf" srcId="{2E49738B-EE11-C54B-84A0-63343B86A13F}" destId="{83188477-71BE-BF4F-B325-1EEEF01EF6A3}" srcOrd="1" destOrd="0" presId="urn:microsoft.com/office/officeart/2005/8/layout/list1"/>
    <dgm:cxn modelId="{2E510B84-2275-9E44-A55B-48A4788D7D54}" type="presParOf" srcId="{8042701F-5482-ED4E-9923-AA4458DC0414}" destId="{AE2447CC-599F-544A-AC81-BAB646A42CEE}" srcOrd="5" destOrd="0" presId="urn:microsoft.com/office/officeart/2005/8/layout/list1"/>
    <dgm:cxn modelId="{537ED81D-DFA3-F849-95BF-FB7DB9A271BC}" type="presParOf" srcId="{8042701F-5482-ED4E-9923-AA4458DC0414}" destId="{F59AC605-28E1-924A-8D61-D66710A6064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508AB-AC3A-EC46-94A8-23B783C8F689}">
      <dsp:nvSpPr>
        <dsp:cNvPr id="0" name=""/>
        <dsp:cNvSpPr/>
      </dsp:nvSpPr>
      <dsp:spPr>
        <a:xfrm>
          <a:off x="0" y="234419"/>
          <a:ext cx="5811128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008" tIns="249936" rIns="4510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Polypharmacy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Problems caused by Polypharmacy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Drug drug interaction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Existing research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Limitations in existing research</a:t>
          </a:r>
        </a:p>
      </dsp:txBody>
      <dsp:txXfrm>
        <a:off x="0" y="234419"/>
        <a:ext cx="5811128" cy="1285200"/>
      </dsp:txXfrm>
    </dsp:sp>
    <dsp:sp modelId="{D053193C-69C3-5646-9C99-7B7A21CF4930}">
      <dsp:nvSpPr>
        <dsp:cNvPr id="0" name=""/>
        <dsp:cNvSpPr/>
      </dsp:nvSpPr>
      <dsp:spPr>
        <a:xfrm>
          <a:off x="290556" y="57299"/>
          <a:ext cx="4067789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Motivation</a:t>
          </a:r>
        </a:p>
      </dsp:txBody>
      <dsp:txXfrm>
        <a:off x="307849" y="74592"/>
        <a:ext cx="4033203" cy="319654"/>
      </dsp:txXfrm>
    </dsp:sp>
    <dsp:sp modelId="{BF57B4A2-DBAE-9F46-8357-7467D007FF5B}">
      <dsp:nvSpPr>
        <dsp:cNvPr id="0" name=""/>
        <dsp:cNvSpPr/>
      </dsp:nvSpPr>
      <dsp:spPr>
        <a:xfrm>
          <a:off x="0" y="1761539"/>
          <a:ext cx="5811128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008" tIns="249936" rIns="4510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Modeling different biomedical entities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Heterogeneous graph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Depicting different, multi-relations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Meta-paths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Meta-path topological features</a:t>
          </a:r>
        </a:p>
      </dsp:txBody>
      <dsp:txXfrm>
        <a:off x="0" y="1761539"/>
        <a:ext cx="5811128" cy="1285200"/>
      </dsp:txXfrm>
    </dsp:sp>
    <dsp:sp modelId="{6A0AD9E6-B76C-5347-AC42-7A717DF1F7EE}">
      <dsp:nvSpPr>
        <dsp:cNvPr id="0" name=""/>
        <dsp:cNvSpPr/>
      </dsp:nvSpPr>
      <dsp:spPr>
        <a:xfrm>
          <a:off x="290556" y="1584419"/>
          <a:ext cx="4067789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Our approach</a:t>
          </a:r>
        </a:p>
      </dsp:txBody>
      <dsp:txXfrm>
        <a:off x="307849" y="1601712"/>
        <a:ext cx="4033203" cy="319654"/>
      </dsp:txXfrm>
    </dsp:sp>
    <dsp:sp modelId="{4608B434-B6E1-274F-A353-C67EB2B28C41}">
      <dsp:nvSpPr>
        <dsp:cNvPr id="0" name=""/>
        <dsp:cNvSpPr/>
      </dsp:nvSpPr>
      <dsp:spPr>
        <a:xfrm>
          <a:off x="0" y="3288659"/>
          <a:ext cx="5811128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008" tIns="249936" rIns="45100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Imbalanced data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DDI prediction results comparison with baselines</a:t>
          </a:r>
        </a:p>
      </dsp:txBody>
      <dsp:txXfrm>
        <a:off x="0" y="3288659"/>
        <a:ext cx="5811128" cy="699300"/>
      </dsp:txXfrm>
    </dsp:sp>
    <dsp:sp modelId="{E39A1BC9-AF2E-9443-88EC-5C5F4D6F9A0A}">
      <dsp:nvSpPr>
        <dsp:cNvPr id="0" name=""/>
        <dsp:cNvSpPr/>
      </dsp:nvSpPr>
      <dsp:spPr>
        <a:xfrm>
          <a:off x="290556" y="3111539"/>
          <a:ext cx="4067789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Experimental setup</a:t>
          </a:r>
        </a:p>
      </dsp:txBody>
      <dsp:txXfrm>
        <a:off x="307849" y="3128832"/>
        <a:ext cx="4033203" cy="319654"/>
      </dsp:txXfrm>
    </dsp:sp>
    <dsp:sp modelId="{1C6D023B-F9CC-E34B-8046-9A5C738F62A6}">
      <dsp:nvSpPr>
        <dsp:cNvPr id="0" name=""/>
        <dsp:cNvSpPr/>
      </dsp:nvSpPr>
      <dsp:spPr>
        <a:xfrm>
          <a:off x="0" y="4229879"/>
          <a:ext cx="58111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F6974-A17A-E14C-9CDF-5B646B2F64D8}">
      <dsp:nvSpPr>
        <dsp:cNvPr id="0" name=""/>
        <dsp:cNvSpPr/>
      </dsp:nvSpPr>
      <dsp:spPr>
        <a:xfrm>
          <a:off x="290556" y="4052759"/>
          <a:ext cx="4067789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Future work</a:t>
          </a:r>
        </a:p>
      </dsp:txBody>
      <dsp:txXfrm>
        <a:off x="307849" y="4070052"/>
        <a:ext cx="4033203" cy="319654"/>
      </dsp:txXfrm>
    </dsp:sp>
    <dsp:sp modelId="{BDC07A26-947B-B440-A03F-0720F9B0124A}">
      <dsp:nvSpPr>
        <dsp:cNvPr id="0" name=""/>
        <dsp:cNvSpPr/>
      </dsp:nvSpPr>
      <dsp:spPr>
        <a:xfrm>
          <a:off x="0" y="4774199"/>
          <a:ext cx="58111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0554F-367F-0E45-80F2-C51808976163}">
      <dsp:nvSpPr>
        <dsp:cNvPr id="0" name=""/>
        <dsp:cNvSpPr/>
      </dsp:nvSpPr>
      <dsp:spPr>
        <a:xfrm>
          <a:off x="290556" y="4597079"/>
          <a:ext cx="4067789" cy="3542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Quick Recap</a:t>
          </a:r>
        </a:p>
      </dsp:txBody>
      <dsp:txXfrm>
        <a:off x="307849" y="4614372"/>
        <a:ext cx="4033203" cy="319654"/>
      </dsp:txXfrm>
    </dsp:sp>
    <dsp:sp modelId="{CFA366A1-BFC4-E945-9C59-C8517C2FB2F9}">
      <dsp:nvSpPr>
        <dsp:cNvPr id="0" name=""/>
        <dsp:cNvSpPr/>
      </dsp:nvSpPr>
      <dsp:spPr>
        <a:xfrm>
          <a:off x="0" y="5318519"/>
          <a:ext cx="58111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ED5D2-BC98-C74B-80ED-89241E1B3BC0}">
      <dsp:nvSpPr>
        <dsp:cNvPr id="0" name=""/>
        <dsp:cNvSpPr/>
      </dsp:nvSpPr>
      <dsp:spPr>
        <a:xfrm>
          <a:off x="290556" y="5141399"/>
          <a:ext cx="4067789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Conclusion</a:t>
          </a:r>
        </a:p>
      </dsp:txBody>
      <dsp:txXfrm>
        <a:off x="307849" y="5158692"/>
        <a:ext cx="4033203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3564C-CEF0-904B-9BDB-9E48DC20EB26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Using limited data sources</a:t>
          </a:r>
        </a:p>
      </dsp:txBody>
      <dsp:txXfrm>
        <a:off x="48005" y="79784"/>
        <a:ext cx="10419590" cy="887374"/>
      </dsp:txXfrm>
    </dsp:sp>
    <dsp:sp modelId="{D3BD9BD1-E42F-3B4F-A687-45A8955D2FD3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Assumption of a balanced data distribution</a:t>
          </a:r>
        </a:p>
      </dsp:txBody>
      <dsp:txXfrm>
        <a:off x="48005" y="1181249"/>
        <a:ext cx="10419590" cy="887374"/>
      </dsp:txXfrm>
    </dsp:sp>
    <dsp:sp modelId="{FA644C9C-F74D-DE42-8AF3-1BE83CA0D35F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Not predicting for new drugs</a:t>
          </a:r>
        </a:p>
      </dsp:txBody>
      <dsp:txXfrm>
        <a:off x="48005" y="2282714"/>
        <a:ext cx="10419590" cy="887374"/>
      </dsp:txXfrm>
    </dsp:sp>
    <dsp:sp modelId="{BFDA323F-D50B-554A-8ACD-2772369DDEF3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Adopting inappropriate accuracy measures</a:t>
          </a:r>
        </a:p>
      </dsp:txBody>
      <dsp:txXfrm>
        <a:off x="48005" y="3384179"/>
        <a:ext cx="10419590" cy="88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AAB34-A412-4D32-B36F-EB2BD9975D9B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0941D-A8BD-4C65-A205-3A4C75EDDAAB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C1B25-631A-4EFA-A808-30865D51D4AD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100" kern="1200" dirty="0"/>
            <a:t>The core idea</a:t>
          </a:r>
        </a:p>
      </dsp:txBody>
      <dsp:txXfrm>
        <a:off x="1342800" y="3255669"/>
        <a:ext cx="3600000" cy="720000"/>
      </dsp:txXfrm>
    </dsp:sp>
    <dsp:sp modelId="{3C2AE7C5-260E-409D-ABC3-6266CB455A33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D8193-DA28-4663-9976-E0D4DE4CE6FD}">
      <dsp:nvSpPr>
        <dsp:cNvPr id="0" name=""/>
        <dsp:cNvSpPr/>
      </dsp:nvSpPr>
      <dsp:spPr>
        <a:xfrm>
          <a:off x="6455671" y="843669"/>
          <a:ext cx="1834257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D18C8-E15F-48DB-AA89-FBE6AA513B7B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100" b="1" kern="1200" dirty="0"/>
            <a:t>Similar drugs will interact with the same drug</a:t>
          </a:r>
          <a:endParaRPr lang="en-US" sz="2100" kern="1200" dirty="0"/>
        </a:p>
      </dsp:txBody>
      <dsp:txXfrm>
        <a:off x="5572800" y="3255669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7ECF-5697-8444-9066-69F2D56AA819}">
      <dsp:nvSpPr>
        <dsp:cNvPr id="0" name=""/>
        <dsp:cNvSpPr/>
      </dsp:nvSpPr>
      <dsp:spPr>
        <a:xfrm>
          <a:off x="0" y="199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34A6-2152-0147-A4B8-F5BF6A1C14D1}">
      <dsp:nvSpPr>
        <dsp:cNvPr id="0" name=""/>
        <dsp:cNvSpPr/>
      </dsp:nvSpPr>
      <dsp:spPr>
        <a:xfrm>
          <a:off x="0" y="1990"/>
          <a:ext cx="6887041" cy="326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DrugBank</a:t>
          </a:r>
          <a:r>
            <a:rPr lang="en-US" sz="2300" kern="1200" dirty="0"/>
            <a:t>: </a:t>
          </a: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	Drug-Protein </a:t>
          </a:r>
          <a:r>
            <a:rPr lang="en-US" sz="2300" kern="1200" dirty="0"/>
            <a:t>Interaction, </a:t>
          </a: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	Protein-Species </a:t>
          </a:r>
          <a:r>
            <a:rPr lang="en-US" sz="2300" kern="1200" dirty="0"/>
            <a:t>Interaction, </a:t>
          </a: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	Drug-Pathway </a:t>
          </a:r>
          <a:r>
            <a:rPr lang="en-US" sz="2300" kern="1200" dirty="0"/>
            <a:t>Interaction, </a:t>
          </a: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	Pathway-Pathway </a:t>
          </a:r>
          <a:r>
            <a:rPr lang="en-US" sz="2300" kern="1200" dirty="0"/>
            <a:t>Subject Interaction</a:t>
          </a:r>
          <a:r>
            <a:rPr lang="en-US" sz="2300" kern="1200" dirty="0" smtClean="0"/>
            <a:t>,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	SMILES </a:t>
          </a:r>
          <a:r>
            <a:rPr lang="en-US" sz="2300" kern="1200" dirty="0"/>
            <a:t>string, </a:t>
          </a: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	ATC </a:t>
          </a:r>
          <a:r>
            <a:rPr lang="en-US" sz="2300" kern="1200" dirty="0"/>
            <a:t>code</a:t>
          </a:r>
        </a:p>
      </dsp:txBody>
      <dsp:txXfrm>
        <a:off x="0" y="1990"/>
        <a:ext cx="6887041" cy="3269650"/>
      </dsp:txXfrm>
    </dsp:sp>
    <dsp:sp modelId="{12E26B5E-8EA7-6047-B3E1-0022B0B75C54}">
      <dsp:nvSpPr>
        <dsp:cNvPr id="0" name=""/>
        <dsp:cNvSpPr/>
      </dsp:nvSpPr>
      <dsp:spPr>
        <a:xfrm>
          <a:off x="0" y="327164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2C19E-D02A-A34D-8657-C661457F7280}">
      <dsp:nvSpPr>
        <dsp:cNvPr id="0" name=""/>
        <dsp:cNvSpPr/>
      </dsp:nvSpPr>
      <dsp:spPr>
        <a:xfrm>
          <a:off x="0" y="3271640"/>
          <a:ext cx="6900512" cy="58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KEGG: SMILES string and ATC code</a:t>
          </a:r>
        </a:p>
      </dsp:txBody>
      <dsp:txXfrm>
        <a:off x="0" y="3271640"/>
        <a:ext cx="6900512" cy="585793"/>
      </dsp:txXfrm>
    </dsp:sp>
    <dsp:sp modelId="{1A5363CF-1597-3B4D-9242-946E5461251E}">
      <dsp:nvSpPr>
        <dsp:cNvPr id="0" name=""/>
        <dsp:cNvSpPr/>
      </dsp:nvSpPr>
      <dsp:spPr>
        <a:xfrm>
          <a:off x="0" y="385743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0B4C6-C558-7E49-8B8F-07423B9EA012}">
      <dsp:nvSpPr>
        <dsp:cNvPr id="0" name=""/>
        <dsp:cNvSpPr/>
      </dsp:nvSpPr>
      <dsp:spPr>
        <a:xfrm>
          <a:off x="0" y="3857434"/>
          <a:ext cx="6900512" cy="691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DEB2: </a:t>
          </a:r>
          <a:r>
            <a:rPr lang="en-US" sz="2300" kern="1200" dirty="0" smtClean="0"/>
            <a:t>Includes </a:t>
          </a:r>
          <a:r>
            <a:rPr lang="en-US" sz="2300" kern="1200" dirty="0"/>
            <a:t>Drug-Indication information</a:t>
          </a:r>
        </a:p>
      </dsp:txBody>
      <dsp:txXfrm>
        <a:off x="0" y="3857434"/>
        <a:ext cx="6900512" cy="691889"/>
      </dsp:txXfrm>
    </dsp:sp>
    <dsp:sp modelId="{649E3964-2E23-6F40-A351-EEDE03272EF3}">
      <dsp:nvSpPr>
        <dsp:cNvPr id="0" name=""/>
        <dsp:cNvSpPr/>
      </dsp:nvSpPr>
      <dsp:spPr>
        <a:xfrm>
          <a:off x="0" y="4549324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A4FB1-F557-9D4B-B110-218696DA484F}">
      <dsp:nvSpPr>
        <dsp:cNvPr id="0" name=""/>
        <dsp:cNvSpPr/>
      </dsp:nvSpPr>
      <dsp:spPr>
        <a:xfrm>
          <a:off x="0" y="4549324"/>
          <a:ext cx="6900512" cy="984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TWOSIDES: Drug-Drug interaction data</a:t>
          </a:r>
        </a:p>
      </dsp:txBody>
      <dsp:txXfrm>
        <a:off x="0" y="4549324"/>
        <a:ext cx="6900512" cy="98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4AF87-E62B-A84F-8C82-8D8CA26D2A5E}">
      <dsp:nvSpPr>
        <dsp:cNvPr id="0" name=""/>
        <dsp:cNvSpPr/>
      </dsp:nvSpPr>
      <dsp:spPr>
        <a:xfrm>
          <a:off x="0" y="510893"/>
          <a:ext cx="626364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Computes interconnectedness and relation among drug pairs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Considers structure and connectivity of network</a:t>
          </a:r>
        </a:p>
      </dsp:txBody>
      <dsp:txXfrm>
        <a:off x="0" y="510893"/>
        <a:ext cx="6263640" cy="1231650"/>
      </dsp:txXfrm>
    </dsp:sp>
    <dsp:sp modelId="{CB2B051F-F7AA-714C-BD8F-BA0ED3AB2C35}">
      <dsp:nvSpPr>
        <dsp:cNvPr id="0" name=""/>
        <dsp:cNvSpPr/>
      </dsp:nvSpPr>
      <dsp:spPr>
        <a:xfrm>
          <a:off x="313182" y="259973"/>
          <a:ext cx="438454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Meta-path topological features:</a:t>
          </a:r>
        </a:p>
      </dsp:txBody>
      <dsp:txXfrm>
        <a:off x="337680" y="284471"/>
        <a:ext cx="4335552" cy="452844"/>
      </dsp:txXfrm>
    </dsp:sp>
    <dsp:sp modelId="{BFD42022-A509-674F-A8DC-B48B77E86C49}">
      <dsp:nvSpPr>
        <dsp:cNvPr id="0" name=""/>
        <dsp:cNvSpPr/>
      </dsp:nvSpPr>
      <dsp:spPr>
        <a:xfrm>
          <a:off x="0" y="2085263"/>
          <a:ext cx="6263640" cy="315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Path count: number of paths following a given meta-path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Normalized path count: path count between two entities divided by total connectivity of each entity instance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Random Walk: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/>
            <a:t>Random one-way walk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Number of path instances between two entities divided by total connectivity of one entity instance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Symmetric Random Walk: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Random two-way walk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Considers connectivity of both entity instances</a:t>
          </a:r>
        </a:p>
      </dsp:txBody>
      <dsp:txXfrm>
        <a:off x="0" y="2085263"/>
        <a:ext cx="6263640" cy="3159450"/>
      </dsp:txXfrm>
    </dsp:sp>
    <dsp:sp modelId="{E9481E8D-2945-5B4F-9FE9-D5064F888C99}">
      <dsp:nvSpPr>
        <dsp:cNvPr id="0" name=""/>
        <dsp:cNvSpPr/>
      </dsp:nvSpPr>
      <dsp:spPr>
        <a:xfrm>
          <a:off x="313182" y="1834343"/>
          <a:ext cx="4384548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Utilized four topological features</a:t>
          </a:r>
        </a:p>
      </dsp:txBody>
      <dsp:txXfrm>
        <a:off x="337680" y="1858841"/>
        <a:ext cx="4335552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80AEE-2D95-8C4B-8EB3-BF7E84BEFE50}">
      <dsp:nvSpPr>
        <dsp:cNvPr id="0" name=""/>
        <dsp:cNvSpPr/>
      </dsp:nvSpPr>
      <dsp:spPr>
        <a:xfrm>
          <a:off x="5237261" y="393777"/>
          <a:ext cx="5278338" cy="1758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link prediction: predicts </a:t>
          </a:r>
          <a:r>
            <a:rPr lang="en-US" sz="3500" kern="1200" dirty="0"/>
            <a:t>whether drug pairs interact or not</a:t>
          </a:r>
        </a:p>
      </dsp:txBody>
      <dsp:txXfrm>
        <a:off x="5237261" y="393777"/>
        <a:ext cx="5278338" cy="1758478"/>
      </dsp:txXfrm>
    </dsp:sp>
    <dsp:sp modelId="{BAC08432-D913-7B4C-B004-FFADF088A33F}">
      <dsp:nvSpPr>
        <dsp:cNvPr id="0" name=""/>
        <dsp:cNvSpPr/>
      </dsp:nvSpPr>
      <dsp:spPr>
        <a:xfrm>
          <a:off x="0" y="400301"/>
          <a:ext cx="4642773" cy="170394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Create features for drug pairs with meta-paths</a:t>
          </a:r>
          <a:endParaRPr lang="en-US" sz="3500" kern="1200" dirty="0"/>
        </a:p>
      </dsp:txBody>
      <dsp:txXfrm>
        <a:off x="0" y="400301"/>
        <a:ext cx="4642773" cy="1703942"/>
      </dsp:txXfrm>
    </dsp:sp>
    <dsp:sp modelId="{2AF9D35B-A7FA-AC4F-B648-EBD6AA42471C}">
      <dsp:nvSpPr>
        <dsp:cNvPr id="0" name=""/>
        <dsp:cNvSpPr/>
      </dsp:nvSpPr>
      <dsp:spPr>
        <a:xfrm>
          <a:off x="0" y="2733026"/>
          <a:ext cx="4706694" cy="164205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experimented with different ML algorithms </a:t>
          </a:r>
          <a:r>
            <a:rPr lang="en-US" sz="2000" kern="1200" dirty="0"/>
            <a:t>(SVM, Logistic Regression, Random Forest and Neural network)</a:t>
          </a:r>
        </a:p>
      </dsp:txBody>
      <dsp:txXfrm>
        <a:off x="0" y="2733026"/>
        <a:ext cx="4706694" cy="1642059"/>
      </dsp:txXfrm>
    </dsp:sp>
    <dsp:sp modelId="{45950BCE-5536-9847-B527-64F5F302F4A8}">
      <dsp:nvSpPr>
        <dsp:cNvPr id="0" name=""/>
        <dsp:cNvSpPr/>
      </dsp:nvSpPr>
      <dsp:spPr>
        <a:xfrm>
          <a:off x="5237261" y="2747958"/>
          <a:ext cx="5278338" cy="174197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selected the best learning algorithm for our model</a:t>
          </a:r>
        </a:p>
      </dsp:txBody>
      <dsp:txXfrm>
        <a:off x="5237261" y="2747958"/>
        <a:ext cx="5278338" cy="17419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B91F7-D072-F849-B4E8-EE98FFAC18C9}">
      <dsp:nvSpPr>
        <dsp:cNvPr id="0" name=""/>
        <dsp:cNvSpPr/>
      </dsp:nvSpPr>
      <dsp:spPr>
        <a:xfrm>
          <a:off x="0" y="74888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DeepWalk</a:t>
          </a:r>
        </a:p>
      </dsp:txBody>
      <dsp:txXfrm>
        <a:off x="25759" y="100647"/>
        <a:ext cx="10464082" cy="476152"/>
      </dsp:txXfrm>
    </dsp:sp>
    <dsp:sp modelId="{AF61121B-0730-8849-94D9-3F687ECCE2DC}">
      <dsp:nvSpPr>
        <dsp:cNvPr id="0" name=""/>
        <dsp:cNvSpPr/>
      </dsp:nvSpPr>
      <dsp:spPr>
        <a:xfrm>
          <a:off x="0" y="602558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widely used as a benchmark in comparison with other graph learning approaches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Graph embedding method which uses random walks. It is based on another popular work word2vec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Computed embedding of drugs from drug-drug interaction matrix</a:t>
          </a:r>
        </a:p>
      </dsp:txBody>
      <dsp:txXfrm>
        <a:off x="0" y="602558"/>
        <a:ext cx="10515600" cy="888030"/>
      </dsp:txXfrm>
    </dsp:sp>
    <dsp:sp modelId="{31A96BA2-2AA5-2941-B233-7FC31222D1EF}">
      <dsp:nvSpPr>
        <dsp:cNvPr id="0" name=""/>
        <dsp:cNvSpPr/>
      </dsp:nvSpPr>
      <dsp:spPr>
        <a:xfrm>
          <a:off x="0" y="1490589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Node2vec</a:t>
          </a:r>
        </a:p>
      </dsp:txBody>
      <dsp:txXfrm>
        <a:off x="25759" y="1516348"/>
        <a:ext cx="10464082" cy="476152"/>
      </dsp:txXfrm>
    </dsp:sp>
    <dsp:sp modelId="{9037C4F0-787E-8E4C-9EBF-05DFB421FCEF}">
      <dsp:nvSpPr>
        <dsp:cNvPr id="0" name=""/>
        <dsp:cNvSpPr/>
      </dsp:nvSpPr>
      <dsp:spPr>
        <a:xfrm>
          <a:off x="0" y="2018259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One of the more popular graph learning methods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Like </a:t>
          </a:r>
          <a:r>
            <a:rPr lang="en-US" sz="1700" kern="1200" dirty="0" err="1"/>
            <a:t>DeepWalk</a:t>
          </a:r>
          <a:r>
            <a:rPr lang="en-US" sz="1700" kern="1200" dirty="0"/>
            <a:t>, Node2vec also uses random walks. But it uses 2 parameters during graph traversal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Computed embedding of drugs from drug-drug interaction matrix</a:t>
          </a:r>
        </a:p>
      </dsp:txBody>
      <dsp:txXfrm>
        <a:off x="0" y="2018259"/>
        <a:ext cx="10515600" cy="888030"/>
      </dsp:txXfrm>
    </dsp:sp>
    <dsp:sp modelId="{914FD08E-7268-264C-8D5E-37BE4213E9FD}">
      <dsp:nvSpPr>
        <dsp:cNvPr id="0" name=""/>
        <dsp:cNvSpPr/>
      </dsp:nvSpPr>
      <dsp:spPr>
        <a:xfrm>
          <a:off x="0" y="2906289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Concatenated drug features</a:t>
          </a:r>
        </a:p>
      </dsp:txBody>
      <dsp:txXfrm>
        <a:off x="25759" y="2932048"/>
        <a:ext cx="10464082" cy="476152"/>
      </dsp:txXfrm>
    </dsp:sp>
    <dsp:sp modelId="{507C63DA-F56A-2944-8AF9-D3EE3536FFC7}">
      <dsp:nvSpPr>
        <dsp:cNvPr id="0" name=""/>
        <dsp:cNvSpPr/>
      </dsp:nvSpPr>
      <dsp:spPr>
        <a:xfrm>
          <a:off x="0" y="3433959"/>
          <a:ext cx="105156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constructs a feature vector for each drug based on PCA representation of drug– other biomedical entities interaction matrix (protein, pathway, side effect)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drug pairs are represented by concatenating the corresponding drug feature vectors </a:t>
          </a:r>
        </a:p>
      </dsp:txBody>
      <dsp:txXfrm>
        <a:off x="0" y="3433959"/>
        <a:ext cx="10515600" cy="842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7D8C-A8C0-AB43-99A6-923A5C1AD7A4}">
      <dsp:nvSpPr>
        <dsp:cNvPr id="0" name=""/>
        <dsp:cNvSpPr/>
      </dsp:nvSpPr>
      <dsp:spPr>
        <a:xfrm>
          <a:off x="0" y="1422369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1511-5583-044A-BE2F-930B0DB20E3B}">
      <dsp:nvSpPr>
        <dsp:cNvPr id="0" name=""/>
        <dsp:cNvSpPr/>
      </dsp:nvSpPr>
      <dsp:spPr>
        <a:xfrm>
          <a:off x="525780" y="1023849"/>
          <a:ext cx="73609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Novel method for DDI prediction</a:t>
          </a:r>
        </a:p>
      </dsp:txBody>
      <dsp:txXfrm>
        <a:off x="564688" y="1062757"/>
        <a:ext cx="7283104" cy="719224"/>
      </dsp:txXfrm>
    </dsp:sp>
    <dsp:sp modelId="{F59AC605-28E1-924A-8D61-D66710A60648}">
      <dsp:nvSpPr>
        <dsp:cNvPr id="0" name=""/>
        <dsp:cNvSpPr/>
      </dsp:nvSpPr>
      <dsp:spPr>
        <a:xfrm>
          <a:off x="0" y="283194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88477-71BE-BF4F-B325-1EEEF01EF6A3}">
      <dsp:nvSpPr>
        <dsp:cNvPr id="0" name=""/>
        <dsp:cNvSpPr/>
      </dsp:nvSpPr>
      <dsp:spPr>
        <a:xfrm>
          <a:off x="458049" y="0"/>
          <a:ext cx="7360920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Addressed existing shortcomings in prior works</a:t>
          </a:r>
        </a:p>
      </dsp:txBody>
      <dsp:txXfrm>
        <a:off x="496957" y="38908"/>
        <a:ext cx="728310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98A5-FF5F-5E41-ADE5-1FD2D6A16BD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9BE12-7F5F-1D49-96A9-C24289C6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9BE12-7F5F-1D49-96A9-C24289C683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0C62-1A4D-5D4F-9CF0-2A39B9058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2AE80-9EF9-7744-BB9F-CD592AD2D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A7FB-9881-A545-B7FE-E7192FEF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60754-4FC9-BC4E-B0F4-FC389BF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1D099-375C-F44B-94EA-411821E7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E921-471F-C84A-9C33-37E7684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09E00-6FBC-8D48-995E-571932178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8A6F3-DB47-4240-B100-2CFF15D0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C8FD-7372-B94F-A04F-1F524F97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D038-B174-164F-8E17-4AA2EE7D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52076-9301-CA44-A1A8-EAABCC6EB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E9775-FDCD-F34F-B098-F125380D3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3E3E4-7E02-ED4B-A330-22D15380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C5A5-704D-B64E-9003-A22EA168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5DD44-77C2-6440-9285-EB1F9964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1BBF-309C-8343-B421-3B6A26CF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1389-9CB7-BE47-B0DB-871C3254D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0F46-AAD1-D44A-994D-BA10DFC7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D4D28-C525-4945-A56A-8872E328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CF635-7A04-3B4F-A6AD-ABF94E5E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51CD-B376-3E48-A1E5-633B1639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82405-7B4B-0E40-A024-E8932D7F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CD163-2881-2549-837E-06FF0BB0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6581C-5E36-314C-9407-66172286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9D9D1-6F0F-F94A-8E76-E0E393D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03CE-C8D2-2849-9B23-7D24B3C4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9FE9-D5FD-0B48-971A-A9464644E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35E48-8998-F74E-A036-A9942F35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4B70B-9103-7641-9325-CA6568A1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550D-CE4E-504C-AD2C-50AD6168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B489-1FD9-7947-9E67-CA04AC4F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4DE6-BCE2-E045-BBFF-9F8263E9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7863-F666-9C49-A7A8-AC9BBA67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3B956-A25E-284F-BE3C-0425D13BC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B7412-0AA5-E046-95B0-F61EA6909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8A5B9-63AA-6246-AB00-CCD91D10C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94CA0-2A90-4F49-AE3E-2DC09B38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00B98-96FC-9D46-A2E7-7DFBC0C6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69C5B-E9B3-E64D-931D-4DF704B2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72DF-7967-F24E-B78E-2BB16BE6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F4D01-2354-1447-B81D-C07091BF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06420-2CDC-8342-81F4-F75C8C54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4AD57-84B1-7B44-8647-B04B0962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2F0AA-3E4A-3546-B238-A2A8B53C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C0ECC-854B-8B4B-BCF0-90D14B08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A32C1-F437-3F40-990D-F72E9987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BB0A-B10F-8242-BA4F-4B3175BF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913D-3228-7C49-9F0A-47FCB217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DB253-F036-3D40-B4A3-E8B444326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4F7E1-874B-2446-9092-827D01A7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E88C7-F6EC-F642-8140-CC98F64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9A422-1D02-C843-8C0C-EEBF4064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029E-7C93-864B-AAA3-F35DD1D1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62A59-9ADE-4E4D-A558-446F799FC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BDE47-7DB4-2D48-AD96-C1D783FD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F6FF-FEA7-F54B-80EC-4B163188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3E6D-DD30-A44D-BFA5-65916B4E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36E4D-1501-864B-A570-11698FEB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E9C9A-0C7C-984A-B64A-32B42D3F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7C39D-E112-0942-99D3-605E761B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8021B-A593-6546-A497-7D6EF8EE2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580A-772C-5C43-806E-2BB3696E080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F7AF-6144-3041-9DFF-4092EC7DE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C06FE-0B19-7D40-89C2-441F2DFF0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CF07-0FD9-9746-85EE-40F5E1D5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nprot.2014.151" TargetMode="External"/><Relationship Id="rId2" Type="http://schemas.openxmlformats.org/officeDocument/2006/relationships/hyperlink" Target="https://doi.org/10.1186/s12859-019-3214-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93/bioinformatics/bty294" TargetMode="External"/><Relationship Id="rId4" Type="http://schemas.openxmlformats.org/officeDocument/2006/relationships/hyperlink" Target="https://doi.org/10.1016/j.websem.2017.06.00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962AC3A-5AEF-FA4E-87A5-CCF35DFDD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2" b="12718"/>
          <a:stretch/>
        </p:blipFill>
        <p:spPr>
          <a:xfrm>
            <a:off x="-3048" y="325550"/>
            <a:ext cx="12191999" cy="6857990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BC38D-6C6C-D34D-B762-FCD44ECB8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035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Paper Title: Predicting Drug-Drug Interactions Using Meta-path Based Similarities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56209-2906-284C-9707-23CAA6648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369748"/>
            <a:ext cx="10346882" cy="13189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Accepted in:18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IEEE International Conference on Computational Intelligence in Bioinformatics and Computational Biology (CIBCB) 2021</a:t>
            </a:r>
          </a:p>
          <a:p>
            <a:r>
              <a:rPr lang="en-US" dirty="0">
                <a:solidFill>
                  <a:srgbClr val="FFFFFF"/>
                </a:solidFill>
              </a:rPr>
              <a:t>Authors: Farhan Tanvir, Muhammad </a:t>
            </a:r>
            <a:r>
              <a:rPr lang="en-US" dirty="0" err="1">
                <a:solidFill>
                  <a:srgbClr val="FFFFFF"/>
                </a:solidFill>
              </a:rPr>
              <a:t>Ifte</a:t>
            </a:r>
            <a:r>
              <a:rPr lang="en-US" dirty="0">
                <a:solidFill>
                  <a:srgbClr val="FFFFFF"/>
                </a:solidFill>
              </a:rPr>
              <a:t> Khairul Islam, </a:t>
            </a:r>
            <a:r>
              <a:rPr lang="en-US" dirty="0" err="1">
                <a:solidFill>
                  <a:srgbClr val="FFFFFF"/>
                </a:solidFill>
              </a:rPr>
              <a:t>Esra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Akbas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A075-E7C8-E84D-9157-3828BE7A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formulation: Modeling different biomedical entities and relations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6D33A-4AA8-7145-A070-853FD22EB13C}"/>
              </a:ext>
            </a:extLst>
          </p:cNvPr>
          <p:cNvSpPr/>
          <p:nvPr/>
        </p:nvSpPr>
        <p:spPr>
          <a:xfrm>
            <a:off x="2433639" y="2906709"/>
            <a:ext cx="7082894" cy="3096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Different type of data: </a:t>
            </a:r>
            <a:r>
              <a:rPr lang="en-US" dirty="0"/>
              <a:t>Molecule, pathway, chemical substructure, ATC code, drug and patient data</a:t>
            </a:r>
          </a:p>
          <a:p>
            <a:pPr algn="ctr"/>
            <a:r>
              <a:rPr lang="en-US" b="1" dirty="0"/>
              <a:t>Data type: </a:t>
            </a:r>
            <a:r>
              <a:rPr lang="en-US" dirty="0"/>
              <a:t>Heterogeneous and Distinct</a:t>
            </a:r>
          </a:p>
          <a:p>
            <a:pPr algn="ctr"/>
            <a:r>
              <a:rPr lang="en-US" b="1" dirty="0"/>
              <a:t>Relation type: </a:t>
            </a:r>
            <a:r>
              <a:rPr lang="en-US" dirty="0"/>
              <a:t>multi-relational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B9ED7-76C5-EA43-BB40-396E7905BA03}"/>
              </a:ext>
            </a:extLst>
          </p:cNvPr>
          <p:cNvSpPr/>
          <p:nvPr/>
        </p:nvSpPr>
        <p:spPr>
          <a:xfrm>
            <a:off x="4538133" y="1948916"/>
            <a:ext cx="3031067" cy="657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22342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6C1C0-963C-224D-8493-AB69B20A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 dirty="0" smtClean="0"/>
              <a:t>Data</a:t>
            </a:r>
            <a:r>
              <a:rPr lang="en-US" sz="4600" dirty="0"/>
              <a:t/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FD78C0-2DDE-4910-9478-C264687E7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62474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7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7FC14-3D4F-6041-BE90-162EE771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 formulation: Modeling different biomedical entities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F6F77E1-883E-474E-AD5A-3879AD949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04" y="1393153"/>
            <a:ext cx="6935385" cy="37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9612-9EB2-ED46-B6A5-BA78D2A7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Modeling </a:t>
            </a:r>
            <a:r>
              <a:rPr lang="en-US" dirty="0">
                <a:solidFill>
                  <a:schemeClr val="accent1"/>
                </a:solidFill>
              </a:rPr>
              <a:t>different biomedical entities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0FC45A-3C44-FE46-BBD7-D836AA6B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47C04-E385-8B4D-8965-FB343560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12640" y="2270126"/>
            <a:ext cx="6583679" cy="35782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3F35B7-8584-D840-B9CF-48CDBE75FC3A}"/>
              </a:ext>
            </a:extLst>
          </p:cNvPr>
          <p:cNvSpPr/>
          <p:nvPr/>
        </p:nvSpPr>
        <p:spPr>
          <a:xfrm>
            <a:off x="838201" y="3201989"/>
            <a:ext cx="3157537" cy="2646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Build a heterogeneous graph</a:t>
            </a:r>
          </a:p>
          <a:p>
            <a:pPr algn="ctr"/>
            <a:r>
              <a:rPr lang="en-US" dirty="0"/>
              <a:t>Consider different biomedical entities as different type of nodes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644D2-6865-1144-A5CE-160D2AA4EE3C}"/>
              </a:ext>
            </a:extLst>
          </p:cNvPr>
          <p:cNvSpPr/>
          <p:nvPr/>
        </p:nvSpPr>
        <p:spPr>
          <a:xfrm>
            <a:off x="838200" y="2270127"/>
            <a:ext cx="3157537" cy="657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2853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CD764-461A-3C4A-A6AF-16865190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6261948" cy="1461778"/>
          </a:xfrm>
        </p:spPr>
        <p:txBody>
          <a:bodyPr>
            <a:normAutofit/>
          </a:bodyPr>
          <a:lstStyle/>
          <a:p>
            <a:r>
              <a:rPr lang="en-US" sz="3100" dirty="0"/>
              <a:t>Problem formulation: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chemeClr val="accent1"/>
                </a:solidFill>
              </a:rPr>
              <a:t>Depicting </a:t>
            </a:r>
            <a:r>
              <a:rPr lang="en-US" sz="3100" dirty="0">
                <a:solidFill>
                  <a:schemeClr val="accent1"/>
                </a:solidFill>
              </a:rPr>
              <a:t>different, multi-relations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4DC2-7AB3-0B49-B5E5-0297BE420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805680" cy="3536236"/>
          </a:xfrm>
        </p:spPr>
        <p:txBody>
          <a:bodyPr>
            <a:normAutofit/>
          </a:bodyPr>
          <a:lstStyle/>
          <a:p>
            <a:r>
              <a:rPr lang="en-US" sz="2400" dirty="0"/>
              <a:t>We have diverse biomedical entity information. </a:t>
            </a:r>
          </a:p>
          <a:p>
            <a:r>
              <a:rPr lang="en-US" sz="2400" dirty="0"/>
              <a:t>Interaction data among them are of different types as well. </a:t>
            </a:r>
          </a:p>
          <a:p>
            <a:r>
              <a:rPr lang="en-US" sz="2400" dirty="0"/>
              <a:t>How to accurately denote relationships among them?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black and white drawing of a person with a hand on the head&#10;&#10;Description automatically generated with low confidence">
            <a:extLst>
              <a:ext uri="{FF2B5EF4-FFF2-40B4-BE49-F238E27FC236}">
                <a16:creationId xmlns:a16="http://schemas.microsoft.com/office/drawing/2014/main" id="{E156A32E-7872-3A45-8181-24C5F6A5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0" y="2507637"/>
            <a:ext cx="3217333" cy="24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EFE0C-4ED0-214F-AD28-7A52B783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25" y="1267157"/>
            <a:ext cx="6328710" cy="1907840"/>
          </a:xfrm>
        </p:spPr>
        <p:txBody>
          <a:bodyPr anchor="b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Problem formulation: </a:t>
            </a:r>
            <a:r>
              <a:rPr lang="en-US" sz="3700" dirty="0" smtClean="0">
                <a:solidFill>
                  <a:schemeClr val="bg1"/>
                </a:solidFill>
              </a:rPr>
              <a:t/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Depicting </a:t>
            </a:r>
            <a:r>
              <a:rPr lang="en-US" sz="3200" b="1" dirty="0">
                <a:solidFill>
                  <a:schemeClr val="bg1"/>
                </a:solidFill>
              </a:rPr>
              <a:t>different, multi-relations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85E9-6705-1E4B-9475-8C4D06A57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42" y="3393523"/>
            <a:ext cx="5049645" cy="2741213"/>
          </a:xfrm>
        </p:spPr>
        <p:txBody>
          <a:bodyPr anchor="t"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Two objects can be connected via different connectivity paths 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E.g., two </a:t>
            </a:r>
            <a:r>
              <a:rPr lang="en-US" sz="1800" dirty="0" smtClean="0">
                <a:solidFill>
                  <a:schemeClr val="bg1"/>
                </a:solidFill>
              </a:rPr>
              <a:t>drugs </a:t>
            </a:r>
            <a:r>
              <a:rPr lang="en-US" sz="1800" dirty="0">
                <a:solidFill>
                  <a:schemeClr val="bg1"/>
                </a:solidFill>
              </a:rPr>
              <a:t>can be connected by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“drug-protein-drug” (DPD)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“drug-side effect drug” (DSD)</a:t>
            </a:r>
            <a:r>
              <a:rPr lang="en-US" dirty="0"/>
              <a:t>(APCPA)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F0F974-A305-7D48-90FF-B357E47D3BC3}"/>
              </a:ext>
            </a:extLst>
          </p:cNvPr>
          <p:cNvSpPr/>
          <p:nvPr/>
        </p:nvSpPr>
        <p:spPr>
          <a:xfrm rot="5400000">
            <a:off x="9519337" y="2190072"/>
            <a:ext cx="1055076" cy="27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0768866-8271-DB43-8829-B08EF2E41293}"/>
              </a:ext>
            </a:extLst>
          </p:cNvPr>
          <p:cNvSpPr/>
          <p:nvPr/>
        </p:nvSpPr>
        <p:spPr>
          <a:xfrm rot="5400000">
            <a:off x="6982860" y="2190072"/>
            <a:ext cx="1055076" cy="27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96F076-8D02-BA4D-A07F-AFB09C0E26D3}"/>
              </a:ext>
            </a:extLst>
          </p:cNvPr>
          <p:cNvSpPr/>
          <p:nvPr/>
        </p:nvSpPr>
        <p:spPr>
          <a:xfrm>
            <a:off x="8483215" y="2011682"/>
            <a:ext cx="590843" cy="6330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0CE5EB-D8DD-3B48-8D87-5D2E603858D9}"/>
              </a:ext>
            </a:extLst>
          </p:cNvPr>
          <p:cNvCxnSpPr>
            <a:stCxn id="15" idx="0"/>
            <a:endCxn id="6" idx="2"/>
          </p:cNvCxnSpPr>
          <p:nvPr/>
        </p:nvCxnSpPr>
        <p:spPr>
          <a:xfrm>
            <a:off x="7648531" y="2328205"/>
            <a:ext cx="834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5F013B-1008-B54E-9BD5-ADB731913577}"/>
              </a:ext>
            </a:extLst>
          </p:cNvPr>
          <p:cNvCxnSpPr>
            <a:cxnSpLocks/>
            <a:stCxn id="13" idx="2"/>
            <a:endCxn id="6" idx="6"/>
          </p:cNvCxnSpPr>
          <p:nvPr/>
        </p:nvCxnSpPr>
        <p:spPr>
          <a:xfrm flipH="1">
            <a:off x="9074058" y="2328205"/>
            <a:ext cx="834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EF3B3BD-1B43-4144-BE01-148E753F0AA1}"/>
              </a:ext>
            </a:extLst>
          </p:cNvPr>
          <p:cNvSpPr txBox="1"/>
          <p:nvPr/>
        </p:nvSpPr>
        <p:spPr>
          <a:xfrm>
            <a:off x="8246533" y="2855743"/>
            <a:ext cx="130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Coagulation factor XIII A chain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EA0D8-B6D7-B949-9162-4714AFF2E7FA}"/>
              </a:ext>
            </a:extLst>
          </p:cNvPr>
          <p:cNvSpPr txBox="1"/>
          <p:nvPr/>
        </p:nvSpPr>
        <p:spPr>
          <a:xfrm>
            <a:off x="7062581" y="2855744"/>
            <a:ext cx="10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Thrombin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DE1906-F64E-1C41-AA14-FA64FC24B1F1}"/>
              </a:ext>
            </a:extLst>
          </p:cNvPr>
          <p:cNvSpPr txBox="1"/>
          <p:nvPr/>
        </p:nvSpPr>
        <p:spPr>
          <a:xfrm>
            <a:off x="9550400" y="2878255"/>
            <a:ext cx="137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Prothrombin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B7B6D1-6161-6A42-8796-9EE2D5E6B251}"/>
              </a:ext>
            </a:extLst>
          </p:cNvPr>
          <p:cNvSpPr txBox="1"/>
          <p:nvPr/>
        </p:nvSpPr>
        <p:spPr>
          <a:xfrm>
            <a:off x="5960482" y="4287077"/>
            <a:ext cx="5842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Meta-path</a:t>
            </a:r>
            <a:r>
              <a:rPr lang="en-US" dirty="0"/>
              <a:t>: a sequence of node classes connected by edge types. Meta-paths can be used to define similarity/relevance between 2 nodes.</a:t>
            </a:r>
          </a:p>
        </p:txBody>
      </p:sp>
    </p:spTree>
    <p:extLst>
      <p:ext uri="{BB962C8B-B14F-4D97-AF65-F5344CB8AC3E}">
        <p14:creationId xmlns:p14="http://schemas.microsoft.com/office/powerpoint/2010/main" val="16722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 animBg="1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AE1A2-54B9-434F-9A2D-FA9C233F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formulation: Depicting different, multi-relations</a:t>
            </a:r>
          </a:p>
        </p:txBody>
      </p:sp>
      <p:pic>
        <p:nvPicPr>
          <p:cNvPr id="8" name="Content Placeholder 7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77A733F2-E9B1-F146-BB18-E1696B992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557" y="787452"/>
            <a:ext cx="6164194" cy="5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8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A80A7-C2DE-8E49-9804-B28BF7A4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83" y="620392"/>
            <a:ext cx="4738139" cy="55046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Problem formulation: </a:t>
            </a:r>
            <a:r>
              <a:rPr lang="en-US" sz="4000" b="1" dirty="0">
                <a:solidFill>
                  <a:schemeClr val="bg1"/>
                </a:solidFill>
              </a:rPr>
              <a:t>Depicting different, multi-relations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C42A67-051C-4F2B-8D0F-E3F7548FF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3020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93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38C40-BBE6-B04C-B072-C9ADC7EB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 smtClean="0"/>
              <a:t>Our Model</a:t>
            </a:r>
            <a:endParaRPr lang="en-US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370A5-A345-4E56-875B-7BE75B5E6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12829"/>
              </p:ext>
            </p:extLst>
          </p:nvPr>
        </p:nvGraphicFramePr>
        <p:xfrm>
          <a:off x="838200" y="1358900"/>
          <a:ext cx="10515600" cy="481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5543550" y="2584450"/>
            <a:ext cx="431800" cy="2095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C23EE-24E2-9045-95E5-8E64ECDD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D998-08E6-A142-8AB7-8AA597D1B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Experimented for existing and new drugs. In both cases, 80% data is used for training and 20% data is used for testing</a:t>
            </a:r>
          </a:p>
          <a:p>
            <a:r>
              <a:rPr lang="en-US" dirty="0"/>
              <a:t>New drugs scenario:</a:t>
            </a:r>
          </a:p>
          <a:p>
            <a:pPr lvl="1"/>
            <a:r>
              <a:rPr lang="en-US" dirty="0"/>
              <a:t>20% drugs data don’t appear in training set and only appear in testing</a:t>
            </a:r>
          </a:p>
          <a:p>
            <a:pPr lvl="1"/>
            <a:r>
              <a:rPr lang="en-US" dirty="0"/>
              <a:t>20% drugs can be regarded as new drugs</a:t>
            </a:r>
          </a:p>
          <a:p>
            <a:r>
              <a:rPr lang="en-US" dirty="0"/>
              <a:t>Existing drugs: </a:t>
            </a:r>
          </a:p>
          <a:p>
            <a:pPr lvl="1"/>
            <a:r>
              <a:rPr lang="en-US" dirty="0"/>
              <a:t>No drug is hidden during testing</a:t>
            </a:r>
          </a:p>
          <a:p>
            <a:pPr lvl="1"/>
            <a:r>
              <a:rPr lang="en-US" dirty="0"/>
              <a:t>all drugs’ data is used for training and testing</a:t>
            </a:r>
          </a:p>
          <a:p>
            <a:r>
              <a:rPr lang="en-US" dirty="0"/>
              <a:t>Performance are assessed using different evaluation metrics, i.e., F</a:t>
            </a:r>
            <a:r>
              <a:rPr lang="en-US" baseline="-25000" dirty="0"/>
              <a:t>1 </a:t>
            </a:r>
            <a:r>
              <a:rPr lang="en-US" dirty="0"/>
              <a:t>score, Recall, Precision, AUROC and AUPR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4EAFE-B7C2-1C4F-AD46-3308C070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Presentation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45A902-EC11-4CEA-AEE8-48E4D19F4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33232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51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4079F-B280-904F-B1D3-3F4287E3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100"/>
              <a:t>Imbalanced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3EDB-2343-2947-992A-0F6927D8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400"/>
              <a:t>Considered DDI prevalence in our data ranging from 30-50%</a:t>
            </a:r>
          </a:p>
          <a:p>
            <a:r>
              <a:rPr lang="en-US" sz="2400"/>
              <a:t>30% DDI prevalence means 30% of data in training and testing set is labeled</a:t>
            </a:r>
          </a:p>
          <a:p>
            <a:r>
              <a:rPr lang="en-US" sz="2400"/>
              <a:t>For a given DDI prevalence in training data, we produced accuracy results for testing data.</a:t>
            </a:r>
          </a:p>
        </p:txBody>
      </p:sp>
    </p:spTree>
    <p:extLst>
      <p:ext uri="{BB962C8B-B14F-4D97-AF65-F5344CB8AC3E}">
        <p14:creationId xmlns:p14="http://schemas.microsoft.com/office/powerpoint/2010/main" val="330108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E674-D219-B54E-B8EE-ECAB1F19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methods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C5D503A-0F54-4F6B-A227-41556C962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9072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04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CED0-6021-F243-BEAB-24133363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DDI prediction comparison with baselines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CBA2-888A-9946-8C18-52996419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and new drugs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HIN-DDI surpasses best-performing baseline methods by ~11%.</a:t>
            </a:r>
          </a:p>
          <a:p>
            <a:r>
              <a:rPr lang="en-US" dirty="0"/>
              <a:t>It performs superior results to one baseline by 63%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62DE6E4-D9FA-EA43-9611-DFC0BD5B1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8" y="2413000"/>
            <a:ext cx="3860800" cy="2032000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2D7773F-1AC7-9D4B-A425-43726F3B1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21" y="2438400"/>
            <a:ext cx="3594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887DF-D428-754A-BC44-50F27E18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Future work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8F53-6615-1C4D-A57F-3817454D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0" y="1338729"/>
            <a:ext cx="6292850" cy="4180542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L</a:t>
            </a:r>
            <a:r>
              <a:rPr lang="en-US" sz="2400"/>
              <a:t>imitations</a:t>
            </a:r>
            <a:endParaRPr lang="en-US" sz="2400" dirty="0"/>
          </a:p>
          <a:p>
            <a:pPr lvl="1"/>
            <a:r>
              <a:rPr lang="en-US" sz="2000" dirty="0"/>
              <a:t>No weights/attention used to quantify more important meta-paths</a:t>
            </a:r>
          </a:p>
          <a:p>
            <a:pPr lvl="1"/>
            <a:r>
              <a:rPr lang="en-US" sz="2000" dirty="0"/>
              <a:t>Some datasets may not contain complete information for all drugs. Integrating these dataset might result in inconsistent, incomplete data. </a:t>
            </a:r>
            <a:endParaRPr lang="en-US" sz="2400" dirty="0"/>
          </a:p>
          <a:p>
            <a:r>
              <a:rPr lang="en-US" sz="2400" dirty="0"/>
              <a:t>Use weights to identify important meta-paths</a:t>
            </a:r>
          </a:p>
          <a:p>
            <a:r>
              <a:rPr lang="en-US" sz="2400" dirty="0"/>
              <a:t>focus on fewer datasets which has complete drug-centric information.</a:t>
            </a:r>
          </a:p>
          <a:p>
            <a:r>
              <a:rPr lang="en-US" sz="2400" dirty="0"/>
              <a:t>Meta-graphs are capable for extracting complex relations compared to meta-paths. It can be utilized in future works.</a:t>
            </a:r>
          </a:p>
        </p:txBody>
      </p:sp>
    </p:spTree>
    <p:extLst>
      <p:ext uri="{BB962C8B-B14F-4D97-AF65-F5344CB8AC3E}">
        <p14:creationId xmlns:p14="http://schemas.microsoft.com/office/powerpoint/2010/main" val="1551690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179CC-C78A-4B43-95F8-FC39E22C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Quick Recap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97FEE503-D007-E640-883E-370D0F090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97187"/>
            <a:ext cx="10515599" cy="30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D4870AC-2E81-4A5A-AE51-35CFF1044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C938-0337-C746-87C2-58EBCAFE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9D78DAF-E797-4BA5-AA32-8FC1591AD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2684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263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F166F697-2683-4522-B303-8E9B927C4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-3048" y="32555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6F3F9-2248-A047-9A6D-DBF76FFE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802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4FEFF-135B-F54E-90BD-BCB800E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5581-2089-9940-9F45-C50C61A98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Chiang, W., Shen, L., Li, L., &amp; Ning, X. (2018). Drug Recommendation toward Safe Polypharmacy. </a:t>
            </a:r>
            <a:r>
              <a:rPr lang="en-US" sz="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abs/1803.03185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Zitnik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&amp; Zupan, B. (2016). COLLECTIVE PAIRWISE CLASSIFICATION FOR MULTI-WAY ANALYSIS OF DISEASE AND DRUG DATA.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Pacific Symposium on Biocomputing. Pacific Symposium on Biocomputing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81–92.</a:t>
            </a: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Fu, G., Ding, Y., Seal, A., Chen, B., Sun, Y., &amp; Bolton, E. (2016). Predicting drug target interactions using meta-path-based semantic network analysis.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BMC Bioinformatics, 17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Zheng, Y., Peng, H., Zhang, X.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DDI-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PULearn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positive-unlabeled learning method for large-scale prediction of drug-drug interactions.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BMC Bioinformatics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20, 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661 (2019). </a:t>
            </a:r>
            <a:r>
              <a:rPr lang="en-US" sz="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https://doi.org/10.1186/s12859-019-3214-6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Gottlieb, A., Stein, G. Y.,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Oron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Ruppin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Sharan, R. (2012). INDI: a computational framework for inferring drug interactions and their associated recommendations.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systems biology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592. https://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/10.1038/msb.2012.26</a:t>
            </a: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P., Wang, F., Hu, J.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Label Propagation Prediction of Drug-Drug Interactions Based on Clinical Side Effects.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 Rep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5, 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12339 (2015). https://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/10.1038/srep12339</a:t>
            </a:r>
          </a:p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Vilar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Uriarte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Santana, L.,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Lorberbaum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Hripcsak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Friedman, C., &amp;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Tatonetti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P. (2014). Similarity-based modeling in large-scale prediction of drug-drug interactions.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protocols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(9), 2147–2163. </a:t>
            </a:r>
            <a:r>
              <a:rPr lang="en-US" sz="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https://doi.org/10.1038/nprot.2014.151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Ibrahim Abdelaziz, Achille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Fokoue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Oktie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Hassanzadeh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Ping Zhang, and Mohammad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Sadoghi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 Large-scale structural and textual similarity-based mining of knowledge graph to predict drug-drug interactions. Web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44, C (May 2017), 104-117. </a:t>
            </a:r>
            <a:r>
              <a:rPr lang="en-US" sz="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Persistent link using digital object identifier"/>
              </a:rPr>
              <a:t>https://doi.org/10.1016/j.websem.2017.06.002</a:t>
            </a:r>
            <a:r>
              <a: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Davazdahemami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&amp;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Delen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(2018). A chronological pharmacovigilance network analytics approach for predicting adverse drug events.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American Medical Informatics Association : JAMIA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(10), 1311–1321. https://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/10.1093/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jamia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/ocy097</a:t>
            </a:r>
          </a:p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Zitnik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Agrawal, M., &amp;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Leskovec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2018. Modeling polypharmacy side effects with graph convolutional networks.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Bioinformatics, 34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i457 - i466. </a:t>
            </a:r>
            <a:r>
              <a:rPr lang="en-US" sz="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https://doi.org/10.1093/bioinformatics/bty294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L., Yang, Z., Zhao, Z., Lin, H., &amp; Li, Y. (2013). Extracting drug-drug interaction from the biomedical literature using a stacked generalization-based approach. </a:t>
            </a:r>
            <a:r>
              <a:rPr lang="en-US" sz="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e65814. https://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/10.1371/journal.pone.0065814</a:t>
            </a:r>
          </a:p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Tatonetti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Denny, J., Murphy, S., Fernald, G., Krishnan, G., Castro, V., Yue, P.,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Tsau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Kohane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Roden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Altman, R. (2011). Detecting Drug Interactions From Adverse‐Event Reports: Interaction Between Paroxetine and Pravastatin Increases Blood Glucose Levels.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Pharmacology &amp; Therapeutics, 90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Grover, Aditya and J.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Leskovec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“node2vec: Scalable Feature Learning for Networks.”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22nd ACM SIGKDD International Conference on Knowledge Discovery and Data Mining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(2016): n.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Perozzi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Bryan, Rami Al-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Rfou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S.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Skiena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DeepWalk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online learning of social representations.”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20th ACM SIGKDD international conference on Knowledge discovery and data mining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(2014): n.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Yujie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Yiming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Yanfang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Ye, Xin Li and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Wanhong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Zheng. “Social Media for Opioid Addiction Epidemiology: Automatic Detection of Opioid Addicts from Twitter and Case Studies.”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2017 ACM on Conference on Information and Knowledge Management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(2017): n.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Yujie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Yiming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Yanfang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 and Xin Li. “Automatic Opioid User Detection from Twitter: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Transductive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Ensemble Built on Different Meta-graph Based Similarities over Heterogeneous Information Network.”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IJCAI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(2018).</a:t>
            </a:r>
          </a:p>
          <a:p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Mikolov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Tomas, Ilya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Sutskever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Kai Chen, G. 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Corrado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J. Dean. “Distributed Representations of Words and Phrases and their Compositionality.” </a:t>
            </a: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NIPS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(2013).</a:t>
            </a:r>
          </a:p>
          <a:p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49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CED0-6021-F243-BEAB-24133363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DDI prediction comparison with baselines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CBA2-888A-9946-8C18-52996419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drugs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HIN-DDI surpasses best-performing baseline methods by 10%.</a:t>
            </a:r>
          </a:p>
          <a:p>
            <a:r>
              <a:rPr lang="en-US" dirty="0"/>
              <a:t>It performs superior results to one baseline by 63%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62DE6E4-D9FA-EA43-9611-DFC0BD5B1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8" y="2413000"/>
            <a:ext cx="3860800" cy="2032000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2D7773F-1AC7-9D4B-A425-43726F3B1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21" y="2438400"/>
            <a:ext cx="3594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92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4179-9AB9-E543-9CF1-B85D2057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DDI prediction comparison with baselines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02D7-2CF1-1B42-A749-A79186E4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4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Drugs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HIN-DDI achieves better accuracy results than best baseline methods by 11%.</a:t>
            </a:r>
          </a:p>
          <a:p>
            <a:r>
              <a:rPr lang="en-US" dirty="0"/>
              <a:t>It’s performance for new drugs is close to that of existing drugs.</a:t>
            </a:r>
          </a:p>
          <a:p>
            <a:r>
              <a:rPr lang="en-US" dirty="0"/>
              <a:t>Overcomes prior works’ inability to predict for new drugs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EB427B6-CD1C-DE4A-B7AB-CC158A88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17" y="2523067"/>
            <a:ext cx="3670300" cy="2082800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1C4AE870-64B5-EE43-9A78-8E01AD30C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408" y="2523067"/>
            <a:ext cx="3606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091AA-D7BD-4F49-ADCD-10FA7A3A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Problems caused by Polypharmacy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5072FB7-D11B-8649-BE5C-7715667A2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47825"/>
            <a:ext cx="6780700" cy="45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3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FE633-F514-ED45-90A5-3FD4F03F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Results: Detailed analysis on meta-paths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07ABD-4A29-7F42-AD4A-17DB0D15C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Analyzed impact of each feature by performing extensive experiments</a:t>
            </a:r>
          </a:p>
          <a:p>
            <a:r>
              <a:rPr lang="en-US" sz="2200"/>
              <a:t>Target protein, pathway, chemical substructure and side effect determined prediction efficiency. These can be considered as core features</a:t>
            </a:r>
          </a:p>
          <a:p>
            <a:r>
              <a:rPr lang="en-US" sz="2200"/>
              <a:t>ATC code and indication play negligible role in DDI prediction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27079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783C4-9E48-5749-B0CE-8281A145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Drug drug interaction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C012B05-B51B-FB4C-9B88-084BB925E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96970"/>
            <a:ext cx="6780700" cy="466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3F12-7988-504E-9C23-73AC07E3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clinical trial of drugs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56267-BB89-734A-A222-C73D3499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461C80-07B2-2846-A76E-1BCEBC9F8EFC}"/>
              </a:ext>
            </a:extLst>
          </p:cNvPr>
          <p:cNvSpPr/>
          <p:nvPr/>
        </p:nvSpPr>
        <p:spPr>
          <a:xfrm>
            <a:off x="1853852" y="2392471"/>
            <a:ext cx="2379945" cy="35519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time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B12E8-5C1A-C646-BB44-F7554936101F}"/>
              </a:ext>
            </a:extLst>
          </p:cNvPr>
          <p:cNvSpPr/>
          <p:nvPr/>
        </p:nvSpPr>
        <p:spPr>
          <a:xfrm>
            <a:off x="4906027" y="2357252"/>
            <a:ext cx="2379945" cy="35519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number of patients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E9F32-475D-114E-90AF-7CE510E3DEC7}"/>
              </a:ext>
            </a:extLst>
          </p:cNvPr>
          <p:cNvSpPr/>
          <p:nvPr/>
        </p:nvSpPr>
        <p:spPr>
          <a:xfrm>
            <a:off x="7958203" y="2360384"/>
            <a:ext cx="2379945" cy="35519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test all drug combinations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sandglass, object, wine, indoor&#10;&#10;Description automatically generated">
            <a:extLst>
              <a:ext uri="{FF2B5EF4-FFF2-40B4-BE49-F238E27FC236}">
                <a16:creationId xmlns:a16="http://schemas.microsoft.com/office/drawing/2014/main" id="{25375C9B-007A-AC41-9B14-8E2EA956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8" y="3562495"/>
            <a:ext cx="2171700" cy="22382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49CC01-0137-C442-9FE6-28E876424B38}"/>
              </a:ext>
            </a:extLst>
          </p:cNvPr>
          <p:cNvCxnSpPr/>
          <p:nvPr/>
        </p:nvCxnSpPr>
        <p:spPr>
          <a:xfrm>
            <a:off x="2251437" y="3028284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16F81-B50F-904A-B3E5-4F9F5B28A14D}"/>
              </a:ext>
            </a:extLst>
          </p:cNvPr>
          <p:cNvCxnSpPr/>
          <p:nvPr/>
        </p:nvCxnSpPr>
        <p:spPr>
          <a:xfrm>
            <a:off x="5283200" y="3317842"/>
            <a:ext cx="162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D447A58-A5F9-1F45-A49A-4E172725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62495"/>
            <a:ext cx="2114550" cy="22382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7E313D-2125-9D4C-8867-AA74818EFC9E}"/>
              </a:ext>
            </a:extLst>
          </p:cNvPr>
          <p:cNvCxnSpPr/>
          <p:nvPr/>
        </p:nvCxnSpPr>
        <p:spPr>
          <a:xfrm>
            <a:off x="8301623" y="3475973"/>
            <a:ext cx="1689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F9962E6-63A1-A242-9BDE-636C930C3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3562494"/>
            <a:ext cx="2147887" cy="22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BC38F-A03D-424F-B0A2-24923A0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Existing research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B2BE-FA59-7147-8FD6-6A431B722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Computational methods:</a:t>
            </a:r>
          </a:p>
          <a:p>
            <a:r>
              <a:rPr lang="en-US" sz="2200" dirty="0"/>
              <a:t>Classification-based methods: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computes features based on drugs’ interaction with other biomedical entities</a:t>
            </a:r>
            <a:endParaRPr lang="en-US" sz="2200" dirty="0"/>
          </a:p>
          <a:p>
            <a:pPr lvl="2"/>
            <a:r>
              <a:rPr lang="en-US" sz="2200" dirty="0"/>
              <a:t>predict probability of a drug-drug interactions </a:t>
            </a:r>
            <a:endParaRPr lang="en-US" sz="1800" dirty="0"/>
          </a:p>
          <a:p>
            <a:r>
              <a:rPr lang="en-US" sz="2200" dirty="0"/>
              <a:t>Similarity-based methods: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that similar drugs will interact with same drug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039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CACD-4931-2947-87E9-388BB388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in existing works: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BA5399-01DF-48BB-8442-9F6597B9BA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33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A29B-4118-FF4F-B871-2C99A8CB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whether drug pairs interact or not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existing works’ limitations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4F5C9-8801-B243-8BF9-F0BE1FEC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Our Study</a:t>
            </a:r>
          </a:p>
        </p:txBody>
      </p:sp>
    </p:spTree>
    <p:extLst>
      <p:ext uri="{BB962C8B-B14F-4D97-AF65-F5344CB8AC3E}">
        <p14:creationId xmlns:p14="http://schemas.microsoft.com/office/powerpoint/2010/main" val="96403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14972-CBFF-9247-A952-AC56B0C4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Motivation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02D4A49-1A44-4549-A153-6722413F3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681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1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1818</Words>
  <Application>Microsoft Office PowerPoint</Application>
  <PresentationFormat>Widescreen</PresentationFormat>
  <Paragraphs>226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 Paper Title: Predicting Drug-Drug Interactions Using Meta-path Based Similarities</vt:lpstr>
      <vt:lpstr>Presentation Overview</vt:lpstr>
      <vt:lpstr>Problems caused by Polypharmacy</vt:lpstr>
      <vt:lpstr>Drug drug interaction</vt:lpstr>
      <vt:lpstr>Challenges in clinical trial of drugs</vt:lpstr>
      <vt:lpstr>Existing research</vt:lpstr>
      <vt:lpstr>Limitations in existing works:</vt:lpstr>
      <vt:lpstr>Our Study</vt:lpstr>
      <vt:lpstr>Motivation</vt:lpstr>
      <vt:lpstr>Problem formulation: Modeling different biomedical entities and relations</vt:lpstr>
      <vt:lpstr>Data </vt:lpstr>
      <vt:lpstr>Problem formulation: Modeling different biomedical entities</vt:lpstr>
      <vt:lpstr>Problem formulation:  Modeling different biomedical entities</vt:lpstr>
      <vt:lpstr>Problem formulation:  Depicting different, multi-relations</vt:lpstr>
      <vt:lpstr>Problem formulation:  Depicting different, multi-relations</vt:lpstr>
      <vt:lpstr>Problem formulation: Depicting different, multi-relations</vt:lpstr>
      <vt:lpstr>Problem formulation: Depicting different, multi-relations</vt:lpstr>
      <vt:lpstr>Our Model</vt:lpstr>
      <vt:lpstr>Experimental Setup</vt:lpstr>
      <vt:lpstr>Imbalanced data analysis</vt:lpstr>
      <vt:lpstr>Baseline methods</vt:lpstr>
      <vt:lpstr>Results: DDI prediction comparison with baselines</vt:lpstr>
      <vt:lpstr>Future work</vt:lpstr>
      <vt:lpstr>Quick Recap</vt:lpstr>
      <vt:lpstr>Conclusion</vt:lpstr>
      <vt:lpstr>Any Questions?</vt:lpstr>
      <vt:lpstr>References</vt:lpstr>
      <vt:lpstr>Results: DDI prediction comparison with baselines</vt:lpstr>
      <vt:lpstr>Results: DDI prediction comparison with baselines</vt:lpstr>
      <vt:lpstr>Results: Detailed analysis on meta-paths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Exam Paper Title: Predicting Drug-Drug Interactions Using Meta-path Based Similarities</dc:title>
  <dc:creator>Tanvir, Farhan</dc:creator>
  <cp:lastModifiedBy>Akbas, esra</cp:lastModifiedBy>
  <cp:revision>78</cp:revision>
  <dcterms:created xsi:type="dcterms:W3CDTF">2021-08-18T19:33:37Z</dcterms:created>
  <dcterms:modified xsi:type="dcterms:W3CDTF">2021-09-20T14:13:56Z</dcterms:modified>
</cp:coreProperties>
</file>